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9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1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  <p:sldMasterId id="2147483684" r:id="rId4"/>
    <p:sldMasterId id="2147483695" r:id="rId5"/>
    <p:sldMasterId id="2147483705" r:id="rId6"/>
    <p:sldMasterId id="2147483717" r:id="rId7"/>
    <p:sldMasterId id="2147483729" r:id="rId8"/>
    <p:sldMasterId id="2147483741" r:id="rId9"/>
    <p:sldMasterId id="2147483753" r:id="rId10"/>
    <p:sldMasterId id="2147483765" r:id="rId11"/>
    <p:sldMasterId id="2147483778" r:id="rId12"/>
  </p:sldMasterIdLst>
  <p:notesMasterIdLst>
    <p:notesMasterId r:id="rId82"/>
  </p:notesMasterIdLst>
  <p:sldIdLst>
    <p:sldId id="257" r:id="rId13"/>
    <p:sldId id="258" r:id="rId14"/>
    <p:sldId id="259" r:id="rId15"/>
    <p:sldId id="260" r:id="rId16"/>
    <p:sldId id="256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83" r:id="rId30"/>
    <p:sldId id="274" r:id="rId31"/>
    <p:sldId id="275" r:id="rId32"/>
    <p:sldId id="278" r:id="rId33"/>
    <p:sldId id="281" r:id="rId34"/>
    <p:sldId id="277" r:id="rId35"/>
    <p:sldId id="279" r:id="rId36"/>
    <p:sldId id="282" r:id="rId37"/>
    <p:sldId id="284" r:id="rId38"/>
    <p:sldId id="276" r:id="rId39"/>
    <p:sldId id="287" r:id="rId40"/>
    <p:sldId id="288" r:id="rId41"/>
    <p:sldId id="285" r:id="rId42"/>
    <p:sldId id="289" r:id="rId43"/>
    <p:sldId id="290" r:id="rId44"/>
    <p:sldId id="299" r:id="rId45"/>
    <p:sldId id="292" r:id="rId46"/>
    <p:sldId id="294" r:id="rId47"/>
    <p:sldId id="295" r:id="rId48"/>
    <p:sldId id="293" r:id="rId49"/>
    <p:sldId id="300" r:id="rId50"/>
    <p:sldId id="297" r:id="rId51"/>
    <p:sldId id="298" r:id="rId52"/>
    <p:sldId id="301" r:id="rId53"/>
    <p:sldId id="302" r:id="rId54"/>
    <p:sldId id="303" r:id="rId55"/>
    <p:sldId id="304" r:id="rId56"/>
    <p:sldId id="305" r:id="rId57"/>
    <p:sldId id="307" r:id="rId58"/>
    <p:sldId id="306" r:id="rId59"/>
    <p:sldId id="308" r:id="rId60"/>
    <p:sldId id="311" r:id="rId61"/>
    <p:sldId id="313" r:id="rId62"/>
    <p:sldId id="310" r:id="rId63"/>
    <p:sldId id="314" r:id="rId64"/>
    <p:sldId id="315" r:id="rId65"/>
    <p:sldId id="316" r:id="rId66"/>
    <p:sldId id="309" r:id="rId67"/>
    <p:sldId id="325" r:id="rId68"/>
    <p:sldId id="326" r:id="rId69"/>
    <p:sldId id="327" r:id="rId70"/>
    <p:sldId id="328" r:id="rId71"/>
    <p:sldId id="329" r:id="rId72"/>
    <p:sldId id="317" r:id="rId73"/>
    <p:sldId id="319" r:id="rId74"/>
    <p:sldId id="320" r:id="rId75"/>
    <p:sldId id="321" r:id="rId76"/>
    <p:sldId id="322" r:id="rId77"/>
    <p:sldId id="323" r:id="rId78"/>
    <p:sldId id="324" r:id="rId79"/>
    <p:sldId id="330" r:id="rId80"/>
    <p:sldId id="312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4" autoAdjust="0"/>
    <p:restoredTop sz="80732" autoAdjust="0"/>
  </p:normalViewPr>
  <p:slideViewPr>
    <p:cSldViewPr>
      <p:cViewPr varScale="1">
        <p:scale>
          <a:sx n="37" d="100"/>
          <a:sy n="37" d="100"/>
        </p:scale>
        <p:origin x="144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4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slide" Target="slides/slide64.xml"/><Relationship Id="rId8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FFB7B-8DE6-45EC-9BA2-B6767744E104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273AE-B9C5-4B3B-8163-35FD0AFE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1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130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7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50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647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63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55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92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260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04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91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8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934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9674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191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45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360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29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7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2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964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7723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685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4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62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4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601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0560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31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62" y="365131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7777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511" y="1238403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86" y="1230274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86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66687973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3754615"/>
            <a:ext cx="5591400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1" y="3429015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80" y="3051019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65" y="2258083"/>
            <a:ext cx="37877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9015" y="342900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3542293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7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7936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1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8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3232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32587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9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2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7772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0193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65242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8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0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0966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4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8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824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98237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8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87466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65" y="2671867"/>
            <a:ext cx="45236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4" y="4902015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80" y="4524051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9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65" y="2671867"/>
            <a:ext cx="45236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4" y="4902015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80" y="4524051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3773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303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9222"/>
            <a:ext cx="78867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50254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6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79995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6858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530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0020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5278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3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9477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3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9094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539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4571973"/>
            <a:ext cx="9144000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115850" y="0"/>
            <a:ext cx="6912300" cy="4572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buFont typeface="Libre Baskerville"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buSzPct val="100000"/>
              <a:buFont typeface="Libre Baskerville"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>
              <a:spcBef>
                <a:spcPts val="0"/>
              </a:spcBef>
              <a:buSzPct val="100000"/>
              <a:buFont typeface="Libre Baskerville"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>
              <a:spcBef>
                <a:spcPts val="0"/>
              </a:spcBef>
              <a:buSzPct val="100000"/>
              <a:buFont typeface="Libre Baskerville"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>
              <a:spcBef>
                <a:spcPts val="0"/>
              </a:spcBef>
              <a:buSzPct val="100000"/>
              <a:buFont typeface="Libre Baskerville"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>
              <a:spcBef>
                <a:spcPts val="0"/>
              </a:spcBef>
              <a:buSzPct val="100000"/>
              <a:buFont typeface="Libre Baskerville"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>
              <a:spcBef>
                <a:spcPts val="0"/>
              </a:spcBef>
              <a:buSzPct val="100000"/>
              <a:buFont typeface="Libre Baskerville"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>
              <a:spcBef>
                <a:spcPts val="0"/>
              </a:spcBef>
              <a:buSzPct val="100000"/>
              <a:buFont typeface="Libre Baskerville"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>
              <a:spcBef>
                <a:spcPts val="0"/>
              </a:spcBef>
              <a:buSzPct val="100000"/>
              <a:buFont typeface="Libre Baskerville"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246410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31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60" y="365131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66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254600"/>
            <a:ext cx="9144000" cy="43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568225" y="2882400"/>
            <a:ext cx="6007500" cy="109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3000" i="1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34343"/>
              </a:buClr>
              <a:buSzPct val="100000"/>
              <a:defRPr sz="3000" i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34343"/>
              </a:buClr>
              <a:buSzPct val="100000"/>
              <a:defRPr sz="3000" i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34343"/>
              </a:buClr>
              <a:buSzPct val="100000"/>
              <a:defRPr sz="3000" i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34343"/>
              </a:buClr>
              <a:buSzPct val="100000"/>
              <a:defRPr sz="3000" i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34343"/>
              </a:buClr>
              <a:buSzPct val="100000"/>
              <a:defRPr sz="3000" i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34343"/>
              </a:buClr>
              <a:buSzPct val="100000"/>
              <a:defRPr sz="3000" i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34343"/>
              </a:buClr>
              <a:buSzPct val="100000"/>
              <a:defRPr sz="3000" i="1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buClr>
                <a:srgbClr val="434343"/>
              </a:buClr>
              <a:buSzPct val="100000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3593400" y="3"/>
            <a:ext cx="1957200" cy="125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38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013325" y="0"/>
            <a:ext cx="7117200" cy="949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013325" y="2011367"/>
            <a:ext cx="7117200" cy="425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26" name="Shape 26"/>
          <p:cNvSpPr/>
          <p:nvPr/>
        </p:nvSpPr>
        <p:spPr>
          <a:xfrm>
            <a:off x="0" y="949800"/>
            <a:ext cx="9144000" cy="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353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1013325" y="0"/>
            <a:ext cx="7117200" cy="949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051567"/>
            <a:ext cx="3994500" cy="421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92274" y="2051567"/>
            <a:ext cx="3994500" cy="421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32" name="Shape 32"/>
          <p:cNvSpPr/>
          <p:nvPr/>
        </p:nvSpPr>
        <p:spPr>
          <a:xfrm>
            <a:off x="0" y="949800"/>
            <a:ext cx="9144000" cy="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5454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13325" y="0"/>
            <a:ext cx="7117200" cy="949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2059600"/>
            <a:ext cx="2631900" cy="42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3223962" y="2059600"/>
            <a:ext cx="2631900" cy="42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5990725" y="2059600"/>
            <a:ext cx="2631900" cy="42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39" name="Shape 39"/>
          <p:cNvSpPr/>
          <p:nvPr/>
        </p:nvSpPr>
        <p:spPr>
          <a:xfrm>
            <a:off x="0" y="949800"/>
            <a:ext cx="9144000" cy="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363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13325" y="0"/>
            <a:ext cx="7117200" cy="949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43" name="Shape 43"/>
          <p:cNvSpPr/>
          <p:nvPr/>
        </p:nvSpPr>
        <p:spPr>
          <a:xfrm>
            <a:off x="0" y="949800"/>
            <a:ext cx="9144000" cy="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0693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5875134"/>
            <a:ext cx="822960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 i="1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47" name="Shape 47"/>
          <p:cNvSpPr/>
          <p:nvPr/>
        </p:nvSpPr>
        <p:spPr>
          <a:xfrm>
            <a:off x="0" y="5291767"/>
            <a:ext cx="9144000" cy="4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794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69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Revers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 rot="10800000" flipH="1">
            <a:off x="0" y="5758400"/>
            <a:ext cx="9144000" cy="10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" name="Shape 50"/>
          <p:cNvSpPr/>
          <p:nvPr/>
        </p:nvSpPr>
        <p:spPr>
          <a:xfrm rot="10800000" flipH="1">
            <a:off x="0" y="167"/>
            <a:ext cx="9144000" cy="529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Clr>
                <a:srgbClr val="434343"/>
              </a:buClr>
              <a:buSzPct val="100000"/>
              <a:buNone/>
              <a:defRPr sz="1400" i="1">
                <a:solidFill>
                  <a:srgbClr val="434343"/>
                </a:solidFill>
              </a:defRPr>
            </a:lvl1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8A0A36"/>
                </a:solidFill>
              </a:rPr>
              <a:pPr/>
              <a:t>‹#›</a:t>
            </a:fld>
            <a:endParaRPr lang="en">
              <a:solidFill>
                <a:srgbClr val="8A0A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56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9447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65" y="2671867"/>
            <a:ext cx="45236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4" y="4902015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80" y="4524051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70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3754615"/>
            <a:ext cx="5591400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1" y="3429015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80" y="3051019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65" y="2258083"/>
            <a:ext cx="37877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9015" y="342900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791671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984016"/>
            <a:ext cx="4933800" cy="1093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4902051"/>
            <a:ext cx="0" cy="19739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39" y="4524051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3593400" y="4550254"/>
            <a:ext cx="1957200" cy="8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600" b="1" ker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13043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515" y="1238407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90" y="1230275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88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59573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90" y="1230275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2158267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2158267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515" y="1238407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35" name="Shape 35"/>
          <p:cNvCxnSpPr/>
          <p:nvPr/>
        </p:nvCxnSpPr>
        <p:spPr>
          <a:xfrm>
            <a:off x="5265688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234683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90" y="1230275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79" y="2201486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43" y="2201486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603" y="2201486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515" y="1238407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3" name="Shape 43"/>
          <p:cNvCxnSpPr/>
          <p:nvPr/>
        </p:nvCxnSpPr>
        <p:spPr>
          <a:xfrm>
            <a:off x="5265688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5465042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90" y="1249551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515" y="1238407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8" name="Shape 48"/>
          <p:cNvCxnSpPr/>
          <p:nvPr/>
        </p:nvCxnSpPr>
        <p:spPr>
          <a:xfrm>
            <a:off x="5265688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941835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990490" y="5383219"/>
            <a:ext cx="5162999" cy="692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-6024" y="6221504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52"/>
          <p:cNvSpPr/>
          <p:nvPr/>
        </p:nvSpPr>
        <p:spPr>
          <a:xfrm>
            <a:off x="4457439" y="6068714"/>
            <a:ext cx="229199" cy="3055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552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311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4" y="6018304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40" y="5647259"/>
            <a:ext cx="556499" cy="741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1744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53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65" y="2671867"/>
            <a:ext cx="45236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4" y="4902015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80" y="4524050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63938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3754614"/>
            <a:ext cx="5591400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1" y="3429015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80" y="3051011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53" y="2258079"/>
            <a:ext cx="37877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9011" y="342900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514393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984011"/>
            <a:ext cx="4933800" cy="1093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4902050"/>
            <a:ext cx="0" cy="19739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36" y="4524050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3593400" y="4550250"/>
            <a:ext cx="1957200" cy="8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600" b="1" ker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63838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511" y="1238403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86" y="1230274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86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606342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86" y="1230274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79" y="2201482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43" y="2201482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603" y="2201482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511" y="1238403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3" name="Shape 43"/>
          <p:cNvCxnSpPr/>
          <p:nvPr/>
        </p:nvCxnSpPr>
        <p:spPr>
          <a:xfrm>
            <a:off x="5265686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5781443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86" y="1249550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511" y="1238403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8" name="Shape 48"/>
          <p:cNvCxnSpPr/>
          <p:nvPr/>
        </p:nvCxnSpPr>
        <p:spPr>
          <a:xfrm>
            <a:off x="5265686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636787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990486" y="5383215"/>
            <a:ext cx="5162999" cy="692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-6024" y="6221504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52"/>
          <p:cNvSpPr/>
          <p:nvPr/>
        </p:nvSpPr>
        <p:spPr>
          <a:xfrm>
            <a:off x="4457436" y="6068711"/>
            <a:ext cx="229199" cy="3055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04569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4" y="6018304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36" y="5647255"/>
            <a:ext cx="556499" cy="741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996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915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049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64" y="2671867"/>
            <a:ext cx="45236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4" y="4902015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80" y="4524047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90184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3754611"/>
            <a:ext cx="5591400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1" y="3429015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80" y="3051011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53" y="2258079"/>
            <a:ext cx="37877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9009" y="342900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7654436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984011"/>
            <a:ext cx="4933800" cy="1093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4902047"/>
            <a:ext cx="0" cy="19739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34" y="4524047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3593400" y="4550250"/>
            <a:ext cx="1957200" cy="8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600" b="1" ker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4503314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509" y="1238403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84" y="1230271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84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773851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84" y="1230271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2158267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2158267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509" y="1238403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35" name="Shape 35"/>
          <p:cNvCxnSpPr/>
          <p:nvPr/>
        </p:nvCxnSpPr>
        <p:spPr>
          <a:xfrm>
            <a:off x="5265684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37582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84" y="1230271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79" y="2201482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43" y="2201482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603" y="2201482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509" y="1238403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3" name="Shape 43"/>
          <p:cNvCxnSpPr/>
          <p:nvPr/>
        </p:nvCxnSpPr>
        <p:spPr>
          <a:xfrm>
            <a:off x="5265684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957049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84" y="1249547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509" y="1238403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8" name="Shape 48"/>
          <p:cNvCxnSpPr/>
          <p:nvPr/>
        </p:nvCxnSpPr>
        <p:spPr>
          <a:xfrm>
            <a:off x="5265684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40943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990484" y="5383215"/>
            <a:ext cx="5162999" cy="692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-6024" y="6221504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52"/>
          <p:cNvSpPr/>
          <p:nvPr/>
        </p:nvSpPr>
        <p:spPr>
          <a:xfrm>
            <a:off x="4457434" y="6068710"/>
            <a:ext cx="229199" cy="3055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5608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4" y="6018304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34" y="5647255"/>
            <a:ext cx="556499" cy="741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539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2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248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60" y="2671859"/>
            <a:ext cx="45236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4" y="4902015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80" y="4524046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37734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3754610"/>
            <a:ext cx="5591400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1" y="3429015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80" y="3051011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53" y="2258075"/>
            <a:ext cx="37877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9005" y="342900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1004683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984011"/>
            <a:ext cx="4933800" cy="1093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4902046"/>
            <a:ext cx="0" cy="19739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30" y="4524046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3593400" y="4550247"/>
            <a:ext cx="1957200" cy="8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600" b="1" ker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985610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505" y="1238399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80" y="1230270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80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7653138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80" y="1230270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2158267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2158267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505" y="1238399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35" name="Shape 35"/>
          <p:cNvCxnSpPr/>
          <p:nvPr/>
        </p:nvCxnSpPr>
        <p:spPr>
          <a:xfrm>
            <a:off x="5265680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099505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80" y="1230270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79" y="2201479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41" y="2201479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603" y="2201479"/>
            <a:ext cx="2333999" cy="416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505" y="1238399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3" name="Shape 43"/>
          <p:cNvCxnSpPr/>
          <p:nvPr/>
        </p:nvCxnSpPr>
        <p:spPr>
          <a:xfrm>
            <a:off x="5265680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8051689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80" y="1249546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505" y="1238399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8" name="Shape 48"/>
          <p:cNvCxnSpPr/>
          <p:nvPr/>
        </p:nvCxnSpPr>
        <p:spPr>
          <a:xfrm>
            <a:off x="5265680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8816568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990480" y="5383211"/>
            <a:ext cx="5162999" cy="692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-6024" y="6221504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52"/>
          <p:cNvSpPr/>
          <p:nvPr/>
        </p:nvSpPr>
        <p:spPr>
          <a:xfrm>
            <a:off x="4457430" y="6068707"/>
            <a:ext cx="229199" cy="3055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17179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4" y="6018304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30" y="5647251"/>
            <a:ext cx="556499" cy="741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32762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131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347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9222"/>
            <a:ext cx="78867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92"/>
            <a:ext cx="2057400" cy="365125"/>
          </a:xfrm>
          <a:prstGeom prst="rect">
            <a:avLst/>
          </a:prstGeom>
        </p:spPr>
        <p:txBody>
          <a:bodyPr/>
          <a:lstStyle/>
          <a:p>
            <a:fld id="{49F3E739-D457-46E5-B626-C9B182A007EE}" type="datetimeFigureOut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92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92"/>
            <a:ext cx="2057400" cy="365125"/>
          </a:xfrm>
          <a:prstGeom prst="rect">
            <a:avLst/>
          </a:prstGeom>
        </p:spPr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179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082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9222"/>
            <a:ext cx="78867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969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84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0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231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677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211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5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81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7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0814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70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9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890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6267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31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62" y="365131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012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2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9222"/>
            <a:ext cx="78867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996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76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97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3155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9418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63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759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7031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6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4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8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0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901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62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4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2532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31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62" y="365131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5701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511" y="1238403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86" y="1230274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86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627231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523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9222"/>
            <a:ext cx="78867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5611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7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89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158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766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0287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06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4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8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461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12721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5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9298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5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7242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6327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31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62" y="365131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069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3359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9222"/>
            <a:ext cx="78867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9683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6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81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954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72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38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523BE-65D6-4833-A384-EEC186163EA1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AC186-91C0-4DFA-B3D5-37265F9D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0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41"/>
            <a:ext cx="788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7977"/>
            <a:ext cx="78867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6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6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6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650" y="1011936"/>
            <a:ext cx="78867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22" y="6158624"/>
            <a:ext cx="652653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8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91" r:id="rId12"/>
    <p:sldLayoutId id="214748379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523BE-65D6-4833-A384-EEC186163E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AC186-91C0-4DFA-B3D5-37265F9DA59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1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7969"/>
            <a:ext cx="78867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650" y="1011936"/>
            <a:ext cx="78867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22" y="6158610"/>
            <a:ext cx="652653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8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0A3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3325" y="0"/>
            <a:ext cx="7117200" cy="9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3325" y="2316167"/>
            <a:ext cx="7117200" cy="425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Libre Baskerville"/>
              <a:buChar char="▪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 sz="12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ctr"/>
              <a:t>‹#›</a:t>
            </a:fld>
            <a:endParaRPr lang="en" sz="1200" ker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131943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1249539"/>
            <a:ext cx="6809700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89278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1249538"/>
            <a:ext cx="6809700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0678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1249535"/>
            <a:ext cx="6809700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7304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1249534"/>
            <a:ext cx="6809700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69693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65"/>
            <a:ext cx="788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7977"/>
            <a:ext cx="78867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9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650" y="1011936"/>
            <a:ext cx="78867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22" y="6158648"/>
            <a:ext cx="652653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2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57"/>
            <a:ext cx="788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7977"/>
            <a:ext cx="78867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8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8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650" y="1011936"/>
            <a:ext cx="78867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22" y="6158640"/>
            <a:ext cx="652653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2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53"/>
            <a:ext cx="788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7977"/>
            <a:ext cx="78867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6/30/2016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7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650" y="1011936"/>
            <a:ext cx="78867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22" y="6158634"/>
            <a:ext cx="652653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1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33.jpeg"/><Relationship Id="rId10" Type="http://schemas.openxmlformats.org/officeDocument/2006/relationships/image" Target="../media/image13.png"/><Relationship Id="rId4" Type="http://schemas.openxmlformats.org/officeDocument/2006/relationships/image" Target="../media/image3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6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" TargetMode="External"/><Relationship Id="rId1" Type="http://schemas.openxmlformats.org/officeDocument/2006/relationships/slideLayout" Target="../slideLayouts/slideLayout9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9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articles/dockerfile_best-practices/" TargetMode="External"/><Relationship Id="rId1" Type="http://schemas.openxmlformats.org/officeDocument/2006/relationships/slideLayout" Target="../slideLayouts/slideLayout9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/com/engine/tutorials/" TargetMode="External"/><Relationship Id="rId1" Type="http://schemas.openxmlformats.org/officeDocument/2006/relationships/slideLayout" Target="../slideLayouts/slideLayout9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registry/deploying/" TargetMode="External"/><Relationship Id="rId1" Type="http://schemas.openxmlformats.org/officeDocument/2006/relationships/slideLayout" Target="../slideLayouts/slideLayout9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65" y="2671867"/>
            <a:ext cx="4523699" cy="154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" b="1" dirty="0" smtClean="0">
                <a:latin typeface="Lora" panose="02000503000000020004" pitchFamily="2" charset="0"/>
              </a:rPr>
              <a:t>Docker &amp;</a:t>
            </a:r>
            <a:br>
              <a:rPr lang="en" b="1" dirty="0" smtClean="0">
                <a:latin typeface="Lora" panose="02000503000000020004" pitchFamily="2" charset="0"/>
              </a:rPr>
            </a:br>
            <a:r>
              <a:rPr lang="en" b="1" dirty="0" smtClean="0">
                <a:latin typeface="Lora" panose="02000503000000020004" pitchFamily="2" charset="0"/>
              </a:rPr>
              <a:t>Daily DevOps</a:t>
            </a:r>
            <a:endParaRPr lang="en" b="1" dirty="0">
              <a:latin typeface="Lora" panose="0200050300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95697"/>
            <a:ext cx="4355890" cy="3886200"/>
          </a:xfrm>
          <a:prstGeom prst="rect">
            <a:avLst/>
          </a:prstGeom>
        </p:spPr>
      </p:pic>
      <p:sp>
        <p:nvSpPr>
          <p:cNvPr id="13" name="Shape 61"/>
          <p:cNvSpPr txBox="1">
            <a:spLocks/>
          </p:cNvSpPr>
          <p:nvPr/>
        </p:nvSpPr>
        <p:spPr>
          <a:xfrm>
            <a:off x="152400" y="6096051"/>
            <a:ext cx="5791200" cy="5557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buSzPct val="100000"/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pPr algn="l"/>
            <a:r>
              <a:rPr lang="en" sz="1800" b="1" dirty="0" smtClean="0">
                <a:latin typeface="Lora" panose="02000503000000020004" pitchFamily="2" charset="0"/>
              </a:rPr>
              <a:t>Tangerang, June 26</a:t>
            </a:r>
            <a:r>
              <a:rPr lang="en" sz="1800" b="1" baseline="30000" dirty="0" smtClean="0">
                <a:latin typeface="Lora" panose="02000503000000020004" pitchFamily="2" charset="0"/>
              </a:rPr>
              <a:t>th</a:t>
            </a:r>
            <a:r>
              <a:rPr lang="en" sz="1800" b="1" dirty="0" smtClean="0">
                <a:latin typeface="Lora" panose="02000503000000020004" pitchFamily="2" charset="0"/>
              </a:rPr>
              <a:t> 2016</a:t>
            </a:r>
            <a:endParaRPr lang="en" sz="1800" b="1" dirty="0">
              <a:latin typeface="Lor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26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381250" y="2590800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Virtual Machine</a:t>
            </a:r>
          </a:p>
          <a:p>
            <a:pPr lvl="0">
              <a:buNone/>
            </a:pPr>
            <a:r>
              <a:rPr lang="en" dirty="0" smtClean="0"/>
              <a:t>Full virtualized system means allocate resource to specific VM.</a:t>
            </a:r>
          </a:p>
          <a:p>
            <a:pPr lvl="0">
              <a:buNone/>
            </a:pPr>
            <a:endParaRPr lang="en" dirty="0" smtClean="0"/>
          </a:p>
          <a:p>
            <a:pPr lvl="0">
              <a:buNone/>
            </a:pPr>
            <a:r>
              <a:rPr lang="en" dirty="0" smtClean="0"/>
              <a:t>Heavier!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81280" y="1230270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Some notes</a:t>
            </a:r>
            <a:endParaRPr lang="en"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5012916" y="2590800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Container</a:t>
            </a:r>
            <a:endParaRPr lang="en" b="1" dirty="0">
              <a:highlight>
                <a:srgbClr val="FFCD00"/>
              </a:highlight>
            </a:endParaRPr>
          </a:p>
          <a:p>
            <a:pPr lvl="0">
              <a:buNone/>
            </a:pPr>
            <a:r>
              <a:rPr lang="en" dirty="0" smtClean="0"/>
              <a:t>No need to create virtual device. All container share host, running on top op same kernel but </a:t>
            </a:r>
            <a:r>
              <a:rPr lang="en" b="1" dirty="0" smtClean="0">
                <a:highlight>
                  <a:srgbClr val="FFCD00"/>
                </a:highlight>
              </a:rPr>
              <a:t>isolated.</a:t>
            </a:r>
            <a:r>
              <a:rPr lang="en" dirty="0" smtClean="0"/>
              <a:t> </a:t>
            </a:r>
          </a:p>
        </p:txBody>
      </p:sp>
      <p:grpSp>
        <p:nvGrpSpPr>
          <p:cNvPr id="145" name="Shape 145"/>
          <p:cNvGrpSpPr/>
          <p:nvPr/>
        </p:nvGrpSpPr>
        <p:grpSpPr>
          <a:xfrm>
            <a:off x="916458" y="1359708"/>
            <a:ext cx="214624" cy="286165"/>
            <a:chOff x="2594050" y="1631825"/>
            <a:chExt cx="439625" cy="439625"/>
          </a:xfrm>
        </p:grpSpPr>
        <p:sp>
          <p:nvSpPr>
            <p:cNvPr id="146" name="Shape 1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447800" y="1981200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Resource utilization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9045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381250" y="2590800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Virtual Machine</a:t>
            </a:r>
          </a:p>
          <a:p>
            <a:pPr lvl="0">
              <a:buNone/>
            </a:pPr>
            <a:r>
              <a:rPr lang="en" dirty="0" smtClean="0"/>
              <a:t>Takes minutes to start.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81280" y="1230270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Some notes</a:t>
            </a:r>
            <a:endParaRPr lang="en"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5012916" y="2590800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Container</a:t>
            </a:r>
            <a:endParaRPr lang="en" b="1" dirty="0">
              <a:highlight>
                <a:srgbClr val="FFCD00"/>
              </a:highlight>
            </a:endParaRPr>
          </a:p>
          <a:p>
            <a:pPr lvl="0">
              <a:buNone/>
            </a:pPr>
            <a:r>
              <a:rPr lang="en" dirty="0" smtClean="0"/>
              <a:t>Take a few seconds, mostly.</a:t>
            </a:r>
          </a:p>
        </p:txBody>
      </p:sp>
      <p:grpSp>
        <p:nvGrpSpPr>
          <p:cNvPr id="145" name="Shape 145"/>
          <p:cNvGrpSpPr/>
          <p:nvPr/>
        </p:nvGrpSpPr>
        <p:grpSpPr>
          <a:xfrm>
            <a:off x="916458" y="1359708"/>
            <a:ext cx="214624" cy="286165"/>
            <a:chOff x="2594050" y="1631825"/>
            <a:chExt cx="439625" cy="439625"/>
          </a:xfrm>
        </p:grpSpPr>
        <p:sp>
          <p:nvSpPr>
            <p:cNvPr id="146" name="Shape 1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447800" y="198120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Performance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2162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152781"/>
            <a:ext cx="9144000" cy="188595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71515" y="3562368"/>
            <a:ext cx="791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Cabin" pitchFamily="34" charset="0"/>
              </a:rPr>
              <a:t>The usage?</a:t>
            </a:r>
            <a:endParaRPr lang="en-US" sz="6000" dirty="0">
              <a:latin typeface="Cabin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12"/>
            <a:ext cx="9144000" cy="1724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123"/>
          <p:cNvSpPr txBox="1">
            <a:spLocks/>
          </p:cNvSpPr>
          <p:nvPr/>
        </p:nvSpPr>
        <p:spPr>
          <a:xfrm>
            <a:off x="1951598" y="5056786"/>
            <a:ext cx="5240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en" kern="0" dirty="0" smtClean="0">
                <a:latin typeface="MS UI Gothic" panose="02000600000000000000" pitchFamily="2" charset="-128"/>
                <a:ea typeface="MS UI Gothic" panose="02000600000000000000" pitchFamily="2" charset="-128"/>
              </a:rPr>
              <a:t>Let’s talk in an analogy</a:t>
            </a:r>
            <a:endParaRPr lang="en" kern="0" dirty="0">
              <a:latin typeface="MS UI Gothic" panose="02000600000000000000" pitchFamily="2" charset="-128"/>
              <a:ea typeface="MS UI Gothic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110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901" y="1479438"/>
            <a:ext cx="593452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62" y="1859522"/>
            <a:ext cx="1083575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29" y="1129933"/>
            <a:ext cx="98801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97" y="1081367"/>
            <a:ext cx="1225308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18" y="2282527"/>
            <a:ext cx="1188731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084" y="1237584"/>
            <a:ext cx="987562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543327" y="3593148"/>
            <a:ext cx="7496530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>
              <a:solidFill>
                <a:srgbClr val="394D54"/>
              </a:solidFill>
            </a:endParaRPr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13" y="5544191"/>
            <a:ext cx="629114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67" y="4158160"/>
            <a:ext cx="1009508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416" y="5035493"/>
            <a:ext cx="925839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83" y="4299004"/>
            <a:ext cx="1009508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42" y="4048647"/>
            <a:ext cx="624085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627" y="4453931"/>
            <a:ext cx="947328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43" y="5611736"/>
            <a:ext cx="1236281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21500" y="2152489"/>
            <a:ext cx="957386" cy="12765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622949" y="2149391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Multiplicity of Goods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18240" y="4546469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Multipilicity</a:t>
            </a:r>
            <a:r>
              <a:rPr lang="en-US" b="1" dirty="0">
                <a:solidFill>
                  <a:prstClr val="white"/>
                </a:solidFill>
              </a:rPr>
              <a:t> of methods for transporting/storing</a:t>
            </a:r>
          </a:p>
        </p:txBody>
      </p:sp>
      <p:sp>
        <p:nvSpPr>
          <p:cNvPr id="19" name="TextBox 18"/>
          <p:cNvSpPr txBox="1"/>
          <p:nvPr/>
        </p:nvSpPr>
        <p:spPr>
          <a:xfrm rot="5400000">
            <a:off x="7376275" y="1680224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Do I worry about how goods interact (e.g. coffee beans next to spices)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7313276" y="4700168"/>
            <a:ext cx="23534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Can I transport quickly and smoothly</a:t>
            </a:r>
          </a:p>
          <a:p>
            <a:pPr algn="ctr"/>
            <a:r>
              <a:rPr lang="en-US" b="1" dirty="0">
                <a:solidFill>
                  <a:prstClr val="white"/>
                </a:solidFill>
              </a:rPr>
              <a:t>(e.g. from boat to train to truck)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32617" y="2856377"/>
            <a:ext cx="1133732" cy="1511643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1395" y="178131"/>
            <a:ext cx="78867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Cargo Transport Pre-1960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0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88771"/>
              </p:ext>
            </p:extLst>
          </p:nvPr>
        </p:nvGraphicFramePr>
        <p:xfrm>
          <a:off x="839809" y="1500759"/>
          <a:ext cx="6661136" cy="4911669"/>
        </p:xfrm>
        <a:graphic>
          <a:graphicData uri="http://schemas.openxmlformats.org/drawingml/2006/table">
            <a:tbl>
              <a:tblPr/>
              <a:tblGrid>
                <a:gridCol w="832642"/>
                <a:gridCol w="832642"/>
                <a:gridCol w="832642"/>
                <a:gridCol w="832642"/>
                <a:gridCol w="832642"/>
                <a:gridCol w="832642"/>
                <a:gridCol w="832642"/>
                <a:gridCol w="832642"/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10" y="2274524"/>
            <a:ext cx="418087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68" y="3655053"/>
            <a:ext cx="572165" cy="63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82" y="4285540"/>
            <a:ext cx="407308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14" y="1524121"/>
            <a:ext cx="687392" cy="60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66" y="3029885"/>
            <a:ext cx="646335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492" y="5834507"/>
            <a:ext cx="481661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57" y="5850929"/>
            <a:ext cx="592032" cy="5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779" y="5802805"/>
            <a:ext cx="491374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64" y="5944624"/>
            <a:ext cx="574373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28" y="5799627"/>
            <a:ext cx="437954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356" y="5825527"/>
            <a:ext cx="576139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585" y="5850931"/>
            <a:ext cx="61278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5066" y="5040233"/>
            <a:ext cx="483764" cy="645019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21395" y="178131"/>
            <a:ext cx="78867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Then we have </a:t>
            </a:r>
            <a:r>
              <a:rPr lang="en-US" dirty="0" err="1" smtClean="0"/>
              <a:t>NxN</a:t>
            </a:r>
            <a:r>
              <a:rPr lang="en-US" dirty="0" smtClean="0"/>
              <a:t>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57" y="1240765"/>
            <a:ext cx="593452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66" y="1242191"/>
            <a:ext cx="814537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41" y="1112921"/>
            <a:ext cx="798020" cy="1185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53" y="1100410"/>
            <a:ext cx="1225308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63" y="1098816"/>
            <a:ext cx="1188731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084" y="1237584"/>
            <a:ext cx="987562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543327" y="3593148"/>
            <a:ext cx="7496530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>
              <a:solidFill>
                <a:srgbClr val="394D54"/>
              </a:solidFill>
            </a:endParaRPr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242" y="5642189"/>
            <a:ext cx="629114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667" y="5543556"/>
            <a:ext cx="1009508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61" y="5185991"/>
            <a:ext cx="925839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32" y="5842009"/>
            <a:ext cx="1009508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01" y="5582042"/>
            <a:ext cx="624085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701" y="5615023"/>
            <a:ext cx="947328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96" y="5642184"/>
            <a:ext cx="1236281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24225" y="1104689"/>
            <a:ext cx="957386" cy="12765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730105" y="2263680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Multiplicity of Goods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732540" y="4765544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Multiplicity of methods for transporting/storing</a:t>
            </a:r>
          </a:p>
        </p:txBody>
      </p:sp>
      <p:sp>
        <p:nvSpPr>
          <p:cNvPr id="19" name="TextBox 18"/>
          <p:cNvSpPr txBox="1"/>
          <p:nvPr/>
        </p:nvSpPr>
        <p:spPr>
          <a:xfrm rot="5400000">
            <a:off x="7547725" y="170878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Do I worry about how goods interact (e.g. coffee beans next to spices)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7468286" y="4616584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Can I transport quickly and smoothly</a:t>
            </a:r>
          </a:p>
          <a:p>
            <a:pPr algn="ctr"/>
            <a:r>
              <a:rPr lang="en-US" dirty="0">
                <a:solidFill>
                  <a:srgbClr val="394D54"/>
                </a:solidFill>
              </a:rPr>
              <a:t>(e.g. from boat to train to truck)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1395" y="178131"/>
            <a:ext cx="78867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Solution: Intermodal Shipping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38896" y="3032191"/>
            <a:ext cx="2801548" cy="176060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5003563" y="2512597"/>
            <a:ext cx="113373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2520178" y="2561429"/>
            <a:ext cx="1511643" cy="188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628496" y="3166822"/>
            <a:ext cx="2362921" cy="206210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</a:rPr>
              <a:t>…in between, can be loaded and unloaded, stacked, transported efficiently over long distances, and transferred from one mode of transport to another</a:t>
            </a: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365" y="2367640"/>
            <a:ext cx="2300288" cy="15696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</a:rPr>
              <a:t>A standard container that is loaded with virtually any goods, and stays sealed until it reaches final delivery.</a:t>
            </a:r>
            <a:endParaRPr lang="en-US" sz="1600" b="1" dirty="0">
              <a:solidFill>
                <a:prstClr val="white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4586302" y="5039864"/>
            <a:ext cx="1511643" cy="188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2848228" y="5089339"/>
            <a:ext cx="113373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44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774969"/>
              </p:ext>
            </p:extLst>
          </p:nvPr>
        </p:nvGraphicFramePr>
        <p:xfrm>
          <a:off x="839809" y="1500759"/>
          <a:ext cx="6661136" cy="4911669"/>
        </p:xfrm>
        <a:graphic>
          <a:graphicData uri="http://schemas.openxmlformats.org/drawingml/2006/table">
            <a:tbl>
              <a:tblPr/>
              <a:tblGrid>
                <a:gridCol w="832642"/>
                <a:gridCol w="832642"/>
                <a:gridCol w="832642"/>
                <a:gridCol w="832642"/>
                <a:gridCol w="832642"/>
                <a:gridCol w="832642"/>
                <a:gridCol w="832642"/>
                <a:gridCol w="832642"/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4128" marR="14128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7" y="2274515"/>
            <a:ext cx="418087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65" y="3655053"/>
            <a:ext cx="572165" cy="63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82" y="4285534"/>
            <a:ext cx="407308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14" y="1524121"/>
            <a:ext cx="687392" cy="60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66" y="3029878"/>
            <a:ext cx="646335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489" y="5834507"/>
            <a:ext cx="481661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57" y="5850929"/>
            <a:ext cx="592032" cy="5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779" y="5802799"/>
            <a:ext cx="491374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61" y="5944616"/>
            <a:ext cx="574373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28" y="5799627"/>
            <a:ext cx="437954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353" y="5825527"/>
            <a:ext cx="576139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585" y="5850931"/>
            <a:ext cx="61278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5066" y="5040233"/>
            <a:ext cx="483764" cy="645019"/>
          </a:xfrm>
          <a:prstGeom prst="rect">
            <a:avLst/>
          </a:prstGeom>
        </p:spPr>
      </p:pic>
      <p:pic>
        <p:nvPicPr>
          <p:cNvPr id="17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77" y="5113309"/>
            <a:ext cx="779018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21395" y="178131"/>
            <a:ext cx="78867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eliminated the NXN problem…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25302" y="1143464"/>
            <a:ext cx="705803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2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81" y="5113309"/>
            <a:ext cx="779018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85" y="5113309"/>
            <a:ext cx="779018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9" y="5113309"/>
            <a:ext cx="779018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193" y="5113309"/>
            <a:ext cx="779018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797" y="5113309"/>
            <a:ext cx="779018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04" y="5113309"/>
            <a:ext cx="779018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734483" y="4445897"/>
            <a:ext cx="5780644" cy="489275"/>
            <a:chOff x="2312644" y="4445866"/>
            <a:chExt cx="7707525" cy="489275"/>
          </a:xfrm>
        </p:grpSpPr>
        <p:pic>
          <p:nvPicPr>
            <p:cNvPr id="2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1730541" y="3715390"/>
            <a:ext cx="5780644" cy="489275"/>
            <a:chOff x="2312644" y="4445866"/>
            <a:chExt cx="7707525" cy="489275"/>
          </a:xfrm>
        </p:grpSpPr>
        <p:pic>
          <p:nvPicPr>
            <p:cNvPr id="37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1726597" y="3016481"/>
            <a:ext cx="5780644" cy="489275"/>
            <a:chOff x="2312644" y="4445866"/>
            <a:chExt cx="7707525" cy="489275"/>
          </a:xfrm>
        </p:grpSpPr>
        <p:pic>
          <p:nvPicPr>
            <p:cNvPr id="45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1714773" y="2259733"/>
            <a:ext cx="5780644" cy="489275"/>
            <a:chOff x="2312644" y="4445866"/>
            <a:chExt cx="7707525" cy="489275"/>
          </a:xfrm>
        </p:grpSpPr>
        <p:pic>
          <p:nvPicPr>
            <p:cNvPr id="5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65"/>
          <p:cNvGrpSpPr/>
          <p:nvPr/>
        </p:nvGrpSpPr>
        <p:grpSpPr>
          <a:xfrm>
            <a:off x="1746306" y="1544993"/>
            <a:ext cx="5780644" cy="489275"/>
            <a:chOff x="2312644" y="4445866"/>
            <a:chExt cx="7707525" cy="489275"/>
          </a:xfrm>
        </p:grpSpPr>
        <p:pic>
          <p:nvPicPr>
            <p:cNvPr id="67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20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and spawned an Intermodal Shipping Container Ecosystem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425" y="1295261"/>
            <a:ext cx="4067937" cy="3122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t="2722"/>
          <a:stretch/>
        </p:blipFill>
        <p:spPr>
          <a:xfrm>
            <a:off x="238847" y="1399920"/>
            <a:ext cx="2923279" cy="31255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319272" y="2450592"/>
            <a:ext cx="813816" cy="51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4579353"/>
            <a:ext cx="7238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90% of all cargo now shipped in a standard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of magnitude reduction in cost and time to load and unload 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Massive reduction in losses due to theft or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Huge reduction in freight cost as percent of final goods </a:t>
            </a:r>
            <a:r>
              <a:rPr lang="en-US" dirty="0">
                <a:sym typeface="Wingdings" panose="05000000000000000000" pitchFamily="2" charset="2"/>
              </a:rPr>
              <a:t>(from &gt;25% to &lt;3%)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massive globalizations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5000 </a:t>
            </a:r>
            <a:r>
              <a:rPr lang="en-US" dirty="0"/>
              <a:t>ships deliver 200M containers per </a:t>
            </a:r>
            <a:r>
              <a:rPr lang="en-US" dirty="0" smtClean="0"/>
              <a:t>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Did you figure it out?</a:t>
            </a:r>
            <a:endParaRPr lang="en" sz="2400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It’s like our code and environment to run the code.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A problem in development and deployment.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359708"/>
            <a:ext cx="214624" cy="286165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0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416608" y="4115877"/>
            <a:ext cx="8091488" cy="795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>
              <a:solidFill>
                <a:srgbClr val="394D54"/>
              </a:solidFill>
            </a:endParaRPr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444728" y="1640133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solidFill>
                  <a:srgbClr val="394D54"/>
                </a:solidFill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4060956" y="2474489"/>
            <a:ext cx="14448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solidFill>
                  <a:srgbClr val="394D54"/>
                </a:solidFill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853796" y="128801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solidFill>
                  <a:srgbClr val="394D54"/>
                </a:solidFill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5449445" y="1707069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solidFill>
                  <a:srgbClr val="394D54"/>
                </a:solidFill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6405876" y="1710161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solidFill>
                  <a:srgbClr val="394D54"/>
                </a:solidFill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134804" y="2601233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solidFill>
                  <a:srgbClr val="394D54"/>
                </a:solidFill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6144985" y="3088421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solidFill>
                  <a:srgbClr val="394D54"/>
                </a:solidFill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805573" y="1841291"/>
            <a:ext cx="2490788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3559405" y="1679709"/>
            <a:ext cx="1364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6215363" y="2052581"/>
            <a:ext cx="200375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3537349" y="2820193"/>
            <a:ext cx="2490788" cy="29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4550278" y="2056989"/>
            <a:ext cx="2490788" cy="29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643024" y="2898899"/>
            <a:ext cx="3195638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5381464" y="3315067"/>
            <a:ext cx="3195638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516216" y="4547716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solidFill>
                  <a:srgbClr val="394D54"/>
                </a:solidFill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2688245" y="5146828"/>
            <a:ext cx="913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solidFill>
                  <a:srgbClr val="394D54"/>
                </a:solidFill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4022403" y="4670826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solidFill>
                  <a:srgbClr val="394D54"/>
                </a:solidFill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3984451" y="5503094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solidFill>
                  <a:srgbClr val="394D54"/>
                </a:solidFill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5839357" y="5896594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solidFill>
                  <a:srgbClr val="394D54"/>
                </a:solidFill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3991624" y="6207470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solidFill>
                  <a:srgbClr val="394D54"/>
                </a:solidFill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621395" y="178131"/>
            <a:ext cx="78867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Meet Code and Environment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730105" y="2263680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Multiplicity of Stacks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428925" y="4791374"/>
            <a:ext cx="1781179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Multiplicity of hardware environments</a:t>
            </a: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6090011" y="4387926"/>
            <a:ext cx="16863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solidFill>
                  <a:srgbClr val="394D54"/>
                </a:solidFill>
                <a:ea typeface="Gill Sans" charset="0"/>
                <a:cs typeface="Gill Sans" charset="0"/>
              </a:rPr>
              <a:t>Production Cluster</a:t>
            </a:r>
            <a:endParaRPr lang="en-US" sz="1600" dirty="0">
              <a:solidFill>
                <a:srgbClr val="394D54"/>
              </a:solidFill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42" y="4950123"/>
            <a:ext cx="808105" cy="69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059101" y="5892184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solidFill>
                  <a:srgbClr val="394D54"/>
                </a:solidFill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solidFill>
                <a:srgbClr val="394D54"/>
              </a:solidFill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84" y="4520944"/>
            <a:ext cx="508373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74" y="5882383"/>
            <a:ext cx="307322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448" y="5872389"/>
            <a:ext cx="624326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93970" y="4774014"/>
            <a:ext cx="406780" cy="745567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84" y="4621572"/>
            <a:ext cx="1044609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5983912" y="298425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5072436" y="1760209"/>
            <a:ext cx="133153" cy="95451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dirty="0">
              <a:solidFill>
                <a:srgbClr val="394D54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5871805" y="298425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5927641" y="3119281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4776043" y="1895241"/>
            <a:ext cx="128858" cy="95451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dirty="0">
              <a:solidFill>
                <a:srgbClr val="394D54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6039748" y="3119281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5983912" y="325431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072436" y="2030269"/>
            <a:ext cx="133153" cy="95451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>
              <a:solidFill>
                <a:srgbClr val="394D54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5871805" y="325431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1181194" y="1655770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1237462" y="1790797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1125355" y="1790797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3747211" y="1258121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3635104" y="1258121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3690943" y="139315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6338869" y="1577377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6281041" y="1441921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6225202" y="157695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95" name="Freeform 94"/>
          <p:cNvSpPr/>
          <p:nvPr/>
        </p:nvSpPr>
        <p:spPr>
          <a:xfrm>
            <a:off x="1179097" y="2483809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96" name="Freeform 95"/>
          <p:cNvSpPr/>
          <p:nvPr/>
        </p:nvSpPr>
        <p:spPr>
          <a:xfrm>
            <a:off x="1122829" y="2618837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1234933" y="2618837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1179097" y="2753869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99" name="Freeform 98"/>
          <p:cNvSpPr/>
          <p:nvPr/>
        </p:nvSpPr>
        <p:spPr>
          <a:xfrm>
            <a:off x="5364301" y="1657061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00" name="Freeform 99"/>
          <p:cNvSpPr/>
          <p:nvPr/>
        </p:nvSpPr>
        <p:spPr>
          <a:xfrm>
            <a:off x="5252194" y="1657061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308033" y="1792086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5364301" y="1927117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03" name="Freeform 102"/>
          <p:cNvSpPr/>
          <p:nvPr/>
        </p:nvSpPr>
        <p:spPr>
          <a:xfrm>
            <a:off x="5252194" y="1927117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104" name="Freeform 103"/>
          <p:cNvSpPr/>
          <p:nvPr/>
        </p:nvSpPr>
        <p:spPr>
          <a:xfrm>
            <a:off x="3880630" y="2453465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05" name="Freeform 104"/>
          <p:cNvSpPr/>
          <p:nvPr/>
        </p:nvSpPr>
        <p:spPr>
          <a:xfrm>
            <a:off x="3992737" y="2453465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3936901" y="258849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3824794" y="258849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 rot="5400000">
            <a:off x="7547725" y="1847260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Do services and apps interact appropriately?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7547725" y="5019356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Can I migrate smoothly and quickly?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51014" y="3360057"/>
            <a:ext cx="1133732" cy="1511643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83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 idx="4294967295"/>
          </p:nvPr>
        </p:nvSpPr>
        <p:spPr>
          <a:xfrm>
            <a:off x="0" y="790333"/>
            <a:ext cx="9173100" cy="154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bg1"/>
                </a:solidFill>
              </a:rPr>
              <a:t>Hello!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subTitle" idx="4294967295"/>
          </p:nvPr>
        </p:nvSpPr>
        <p:spPr>
          <a:xfrm>
            <a:off x="1275150" y="3628431"/>
            <a:ext cx="6593700" cy="202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bg1"/>
                </a:solidFill>
              </a:rPr>
              <a:t>I am </a:t>
            </a:r>
            <a:r>
              <a:rPr lang="en" b="1" dirty="0" smtClean="0">
                <a:solidFill>
                  <a:schemeClr val="bg1"/>
                </a:solidFill>
              </a:rPr>
              <a:t>Satria Ady Pradana</a:t>
            </a:r>
            <a:endParaRPr lang="en" b="1" dirty="0">
              <a:solidFill>
                <a:schemeClr val="bg1"/>
              </a:solidFill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i="1" dirty="0" smtClean="0">
                <a:solidFill>
                  <a:schemeClr val="bg1"/>
                </a:solidFill>
              </a:rPr>
              <a:t>A man who is obsessed to low level technology. 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" sz="1800" i="1" dirty="0">
              <a:solidFill>
                <a:schemeClr val="bg1"/>
              </a:solidFill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i="1" dirty="0" smtClean="0">
                <a:solidFill>
                  <a:schemeClr val="bg1"/>
                </a:solidFill>
              </a:rPr>
              <a:t>Member of Dago Cybernesha team.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15" name="Shape 97"/>
          <p:cNvSpPr/>
          <p:nvPr/>
        </p:nvSpPr>
        <p:spPr>
          <a:xfrm>
            <a:off x="3886200" y="2133640"/>
            <a:ext cx="1295400" cy="9909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65" y="67696"/>
                </a:moveTo>
                <a:cubicBezTo>
                  <a:pt x="76665" y="69341"/>
                  <a:pt x="76592" y="70985"/>
                  <a:pt x="76665" y="72630"/>
                </a:cubicBezTo>
                <a:cubicBezTo>
                  <a:pt x="77080" y="83410"/>
                  <a:pt x="74444" y="91130"/>
                  <a:pt x="69857" y="96931"/>
                </a:cubicBezTo>
                <a:cubicBezTo>
                  <a:pt x="68344" y="98850"/>
                  <a:pt x="66758" y="100586"/>
                  <a:pt x="65294" y="102596"/>
                </a:cubicBezTo>
                <a:cubicBezTo>
                  <a:pt x="63733" y="104743"/>
                  <a:pt x="62586" y="107301"/>
                  <a:pt x="63733" y="111275"/>
                </a:cubicBezTo>
                <a:cubicBezTo>
                  <a:pt x="64196" y="112828"/>
                  <a:pt x="63879" y="114244"/>
                  <a:pt x="63123" y="115249"/>
                </a:cubicBezTo>
                <a:cubicBezTo>
                  <a:pt x="62732" y="115797"/>
                  <a:pt x="62415" y="116574"/>
                  <a:pt x="61976" y="116848"/>
                </a:cubicBezTo>
                <a:cubicBezTo>
                  <a:pt x="61293" y="117304"/>
                  <a:pt x="61049" y="120000"/>
                  <a:pt x="60195" y="118720"/>
                </a:cubicBezTo>
                <a:cubicBezTo>
                  <a:pt x="59097" y="117122"/>
                  <a:pt x="57584" y="115614"/>
                  <a:pt x="58072" y="112097"/>
                </a:cubicBezTo>
                <a:cubicBezTo>
                  <a:pt x="58535" y="108808"/>
                  <a:pt x="57974" y="106478"/>
                  <a:pt x="56364" y="104834"/>
                </a:cubicBezTo>
                <a:cubicBezTo>
                  <a:pt x="54705" y="103098"/>
                  <a:pt x="53094" y="101180"/>
                  <a:pt x="51484" y="99352"/>
                </a:cubicBezTo>
                <a:cubicBezTo>
                  <a:pt x="46970" y="94191"/>
                  <a:pt x="44579" y="86745"/>
                  <a:pt x="44457" y="76787"/>
                </a:cubicBezTo>
                <a:cubicBezTo>
                  <a:pt x="44359" y="70666"/>
                  <a:pt x="44310" y="64590"/>
                  <a:pt x="44066" y="58515"/>
                </a:cubicBezTo>
                <a:cubicBezTo>
                  <a:pt x="43871" y="54267"/>
                  <a:pt x="42944" y="50475"/>
                  <a:pt x="41358" y="47278"/>
                </a:cubicBezTo>
                <a:cubicBezTo>
                  <a:pt x="40113" y="44720"/>
                  <a:pt x="38552" y="44491"/>
                  <a:pt x="36893" y="45039"/>
                </a:cubicBezTo>
                <a:cubicBezTo>
                  <a:pt x="36722" y="45131"/>
                  <a:pt x="36575" y="45451"/>
                  <a:pt x="36429" y="45633"/>
                </a:cubicBezTo>
                <a:cubicBezTo>
                  <a:pt x="36575" y="45907"/>
                  <a:pt x="36673" y="46273"/>
                  <a:pt x="36819" y="46364"/>
                </a:cubicBezTo>
                <a:cubicBezTo>
                  <a:pt x="37283" y="46593"/>
                  <a:pt x="37771" y="46684"/>
                  <a:pt x="38210" y="46912"/>
                </a:cubicBezTo>
                <a:cubicBezTo>
                  <a:pt x="40528" y="48191"/>
                  <a:pt x="41943" y="53307"/>
                  <a:pt x="40528" y="57601"/>
                </a:cubicBezTo>
                <a:cubicBezTo>
                  <a:pt x="40065" y="58972"/>
                  <a:pt x="39552" y="60342"/>
                  <a:pt x="39113" y="61758"/>
                </a:cubicBezTo>
                <a:cubicBezTo>
                  <a:pt x="38723" y="63083"/>
                  <a:pt x="38283" y="64408"/>
                  <a:pt x="38064" y="65824"/>
                </a:cubicBezTo>
                <a:cubicBezTo>
                  <a:pt x="37673" y="68427"/>
                  <a:pt x="38113" y="69569"/>
                  <a:pt x="39503" y="70163"/>
                </a:cubicBezTo>
                <a:cubicBezTo>
                  <a:pt x="39699" y="70255"/>
                  <a:pt x="39894" y="70300"/>
                  <a:pt x="40089" y="70392"/>
                </a:cubicBezTo>
                <a:cubicBezTo>
                  <a:pt x="41016" y="70757"/>
                  <a:pt x="41870" y="71442"/>
                  <a:pt x="41797" y="73498"/>
                </a:cubicBezTo>
                <a:cubicBezTo>
                  <a:pt x="41748" y="75462"/>
                  <a:pt x="40919" y="76239"/>
                  <a:pt x="39991" y="76558"/>
                </a:cubicBezTo>
                <a:cubicBezTo>
                  <a:pt x="38210" y="77152"/>
                  <a:pt x="36478" y="76650"/>
                  <a:pt x="34892" y="74960"/>
                </a:cubicBezTo>
                <a:cubicBezTo>
                  <a:pt x="31695" y="71488"/>
                  <a:pt x="29353" y="66555"/>
                  <a:pt x="27645" y="60433"/>
                </a:cubicBezTo>
                <a:cubicBezTo>
                  <a:pt x="26547" y="56414"/>
                  <a:pt x="26596" y="52348"/>
                  <a:pt x="27181" y="48237"/>
                </a:cubicBezTo>
                <a:cubicBezTo>
                  <a:pt x="27742" y="44080"/>
                  <a:pt x="29182" y="42710"/>
                  <a:pt x="31281" y="44263"/>
                </a:cubicBezTo>
                <a:cubicBezTo>
                  <a:pt x="31964" y="44765"/>
                  <a:pt x="32330" y="44720"/>
                  <a:pt x="32867" y="43760"/>
                </a:cubicBezTo>
                <a:cubicBezTo>
                  <a:pt x="33477" y="42618"/>
                  <a:pt x="34282" y="41842"/>
                  <a:pt x="34989" y="40883"/>
                </a:cubicBezTo>
                <a:cubicBezTo>
                  <a:pt x="35185" y="40609"/>
                  <a:pt x="35282" y="40152"/>
                  <a:pt x="35453" y="39786"/>
                </a:cubicBezTo>
                <a:cubicBezTo>
                  <a:pt x="35233" y="39512"/>
                  <a:pt x="35038" y="39055"/>
                  <a:pt x="34819" y="39010"/>
                </a:cubicBezTo>
                <a:cubicBezTo>
                  <a:pt x="33208" y="38690"/>
                  <a:pt x="31598" y="38279"/>
                  <a:pt x="29963" y="38233"/>
                </a:cubicBezTo>
                <a:cubicBezTo>
                  <a:pt x="26205" y="38096"/>
                  <a:pt x="22911" y="36041"/>
                  <a:pt x="20374" y="30605"/>
                </a:cubicBezTo>
                <a:cubicBezTo>
                  <a:pt x="20203" y="30194"/>
                  <a:pt x="19959" y="29920"/>
                  <a:pt x="19812" y="29508"/>
                </a:cubicBezTo>
                <a:cubicBezTo>
                  <a:pt x="19349" y="28321"/>
                  <a:pt x="19032" y="28595"/>
                  <a:pt x="18592" y="29645"/>
                </a:cubicBezTo>
                <a:cubicBezTo>
                  <a:pt x="16933" y="33483"/>
                  <a:pt x="16104" y="33802"/>
                  <a:pt x="13761" y="31655"/>
                </a:cubicBezTo>
                <a:cubicBezTo>
                  <a:pt x="12175" y="30239"/>
                  <a:pt x="10955" y="28047"/>
                  <a:pt x="10101" y="25260"/>
                </a:cubicBezTo>
                <a:cubicBezTo>
                  <a:pt x="9003" y="21606"/>
                  <a:pt x="7930" y="17906"/>
                  <a:pt x="7076" y="14069"/>
                </a:cubicBezTo>
                <a:cubicBezTo>
                  <a:pt x="6246" y="10369"/>
                  <a:pt x="4953" y="8679"/>
                  <a:pt x="2830" y="9318"/>
                </a:cubicBezTo>
                <a:cubicBezTo>
                  <a:pt x="2488" y="9409"/>
                  <a:pt x="2098" y="9547"/>
                  <a:pt x="1805" y="9318"/>
                </a:cubicBezTo>
                <a:cubicBezTo>
                  <a:pt x="1171" y="8770"/>
                  <a:pt x="73" y="8130"/>
                  <a:pt x="48" y="7400"/>
                </a:cubicBezTo>
                <a:cubicBezTo>
                  <a:pt x="0" y="6121"/>
                  <a:pt x="536" y="4659"/>
                  <a:pt x="1000" y="3517"/>
                </a:cubicBezTo>
                <a:cubicBezTo>
                  <a:pt x="1244" y="2923"/>
                  <a:pt x="1830" y="2740"/>
                  <a:pt x="2293" y="2466"/>
                </a:cubicBezTo>
                <a:cubicBezTo>
                  <a:pt x="5612" y="548"/>
                  <a:pt x="9003" y="959"/>
                  <a:pt x="12370" y="1872"/>
                </a:cubicBezTo>
                <a:cubicBezTo>
                  <a:pt x="14200" y="2375"/>
                  <a:pt x="15957" y="4065"/>
                  <a:pt x="17738" y="5116"/>
                </a:cubicBezTo>
                <a:cubicBezTo>
                  <a:pt x="18519" y="5618"/>
                  <a:pt x="19324" y="5846"/>
                  <a:pt x="20105" y="6349"/>
                </a:cubicBezTo>
                <a:cubicBezTo>
                  <a:pt x="21106" y="7034"/>
                  <a:pt x="22155" y="7628"/>
                  <a:pt x="23106" y="8633"/>
                </a:cubicBezTo>
                <a:cubicBezTo>
                  <a:pt x="25327" y="10917"/>
                  <a:pt x="26352" y="14571"/>
                  <a:pt x="26181" y="19322"/>
                </a:cubicBezTo>
                <a:cubicBezTo>
                  <a:pt x="26083" y="22794"/>
                  <a:pt x="24473" y="25306"/>
                  <a:pt x="22643" y="25032"/>
                </a:cubicBezTo>
                <a:cubicBezTo>
                  <a:pt x="22399" y="24986"/>
                  <a:pt x="22130" y="25032"/>
                  <a:pt x="21886" y="25032"/>
                </a:cubicBezTo>
                <a:cubicBezTo>
                  <a:pt x="21960" y="25443"/>
                  <a:pt x="21984" y="25991"/>
                  <a:pt x="22130" y="26357"/>
                </a:cubicBezTo>
                <a:cubicBezTo>
                  <a:pt x="22423" y="27179"/>
                  <a:pt x="22740" y="28047"/>
                  <a:pt x="23155" y="28686"/>
                </a:cubicBezTo>
                <a:cubicBezTo>
                  <a:pt x="25278" y="31975"/>
                  <a:pt x="27791" y="33254"/>
                  <a:pt x="30524" y="33117"/>
                </a:cubicBezTo>
                <a:cubicBezTo>
                  <a:pt x="31159" y="33071"/>
                  <a:pt x="31622" y="32706"/>
                  <a:pt x="31134" y="31244"/>
                </a:cubicBezTo>
                <a:cubicBezTo>
                  <a:pt x="29816" y="27270"/>
                  <a:pt x="30109" y="23570"/>
                  <a:pt x="31671" y="20053"/>
                </a:cubicBezTo>
                <a:cubicBezTo>
                  <a:pt x="32110" y="19048"/>
                  <a:pt x="32427" y="18180"/>
                  <a:pt x="31476" y="17540"/>
                </a:cubicBezTo>
                <a:cubicBezTo>
                  <a:pt x="31305" y="17403"/>
                  <a:pt x="31159" y="17129"/>
                  <a:pt x="31012" y="16855"/>
                </a:cubicBezTo>
                <a:cubicBezTo>
                  <a:pt x="30012" y="14982"/>
                  <a:pt x="29182" y="12835"/>
                  <a:pt x="29572" y="10140"/>
                </a:cubicBezTo>
                <a:cubicBezTo>
                  <a:pt x="30012" y="7125"/>
                  <a:pt x="31110" y="4842"/>
                  <a:pt x="32769" y="4385"/>
                </a:cubicBezTo>
                <a:cubicBezTo>
                  <a:pt x="34721" y="3791"/>
                  <a:pt x="36697" y="3517"/>
                  <a:pt x="38649" y="3654"/>
                </a:cubicBezTo>
                <a:cubicBezTo>
                  <a:pt x="41919" y="3837"/>
                  <a:pt x="45140" y="3837"/>
                  <a:pt x="48312" y="2055"/>
                </a:cubicBezTo>
                <a:cubicBezTo>
                  <a:pt x="48605" y="1872"/>
                  <a:pt x="48946" y="2009"/>
                  <a:pt x="49288" y="2009"/>
                </a:cubicBezTo>
                <a:cubicBezTo>
                  <a:pt x="49190" y="2695"/>
                  <a:pt x="49190" y="3471"/>
                  <a:pt x="48995" y="3974"/>
                </a:cubicBezTo>
                <a:cubicBezTo>
                  <a:pt x="48312" y="5846"/>
                  <a:pt x="47482" y="7582"/>
                  <a:pt x="46872" y="9501"/>
                </a:cubicBezTo>
                <a:cubicBezTo>
                  <a:pt x="46067" y="11968"/>
                  <a:pt x="45286" y="14526"/>
                  <a:pt x="44749" y="17221"/>
                </a:cubicBezTo>
                <a:cubicBezTo>
                  <a:pt x="43676" y="22611"/>
                  <a:pt x="40528" y="26082"/>
                  <a:pt x="37576" y="24484"/>
                </a:cubicBezTo>
                <a:cubicBezTo>
                  <a:pt x="36893" y="24118"/>
                  <a:pt x="36234" y="22885"/>
                  <a:pt x="35721" y="21789"/>
                </a:cubicBezTo>
                <a:cubicBezTo>
                  <a:pt x="35160" y="20601"/>
                  <a:pt x="34745" y="20601"/>
                  <a:pt x="34282" y="21834"/>
                </a:cubicBezTo>
                <a:cubicBezTo>
                  <a:pt x="33013" y="25397"/>
                  <a:pt x="32842" y="27773"/>
                  <a:pt x="34428" y="30239"/>
                </a:cubicBezTo>
                <a:cubicBezTo>
                  <a:pt x="36209" y="32934"/>
                  <a:pt x="38186" y="35173"/>
                  <a:pt x="40089" y="37594"/>
                </a:cubicBezTo>
                <a:cubicBezTo>
                  <a:pt x="40577" y="38233"/>
                  <a:pt x="40772" y="37822"/>
                  <a:pt x="40797" y="36771"/>
                </a:cubicBezTo>
                <a:cubicBezTo>
                  <a:pt x="40894" y="33026"/>
                  <a:pt x="41553" y="29600"/>
                  <a:pt x="42797" y="26585"/>
                </a:cubicBezTo>
                <a:cubicBezTo>
                  <a:pt x="45213" y="20829"/>
                  <a:pt x="49825" y="21195"/>
                  <a:pt x="51923" y="27316"/>
                </a:cubicBezTo>
                <a:cubicBezTo>
                  <a:pt x="52850" y="30102"/>
                  <a:pt x="52850" y="32295"/>
                  <a:pt x="51581" y="34488"/>
                </a:cubicBezTo>
                <a:cubicBezTo>
                  <a:pt x="50776" y="35949"/>
                  <a:pt x="49751" y="37091"/>
                  <a:pt x="48727" y="37913"/>
                </a:cubicBezTo>
                <a:cubicBezTo>
                  <a:pt x="47604" y="38827"/>
                  <a:pt x="47311" y="38142"/>
                  <a:pt x="47555" y="35858"/>
                </a:cubicBezTo>
                <a:cubicBezTo>
                  <a:pt x="47653" y="34899"/>
                  <a:pt x="47873" y="33802"/>
                  <a:pt x="47775" y="32889"/>
                </a:cubicBezTo>
                <a:cubicBezTo>
                  <a:pt x="47653" y="31884"/>
                  <a:pt x="47287" y="30605"/>
                  <a:pt x="46848" y="30285"/>
                </a:cubicBezTo>
                <a:cubicBezTo>
                  <a:pt x="46409" y="29920"/>
                  <a:pt x="45603" y="30331"/>
                  <a:pt x="45213" y="30925"/>
                </a:cubicBezTo>
                <a:cubicBezTo>
                  <a:pt x="43871" y="33071"/>
                  <a:pt x="43359" y="35995"/>
                  <a:pt x="43822" y="39192"/>
                </a:cubicBezTo>
                <a:cubicBezTo>
                  <a:pt x="44335" y="42573"/>
                  <a:pt x="45067" y="45862"/>
                  <a:pt x="45750" y="49196"/>
                </a:cubicBezTo>
                <a:cubicBezTo>
                  <a:pt x="45799" y="49425"/>
                  <a:pt x="46238" y="49607"/>
                  <a:pt x="46457" y="49425"/>
                </a:cubicBezTo>
                <a:cubicBezTo>
                  <a:pt x="46677" y="49288"/>
                  <a:pt x="46799" y="48694"/>
                  <a:pt x="46994" y="48328"/>
                </a:cubicBezTo>
                <a:cubicBezTo>
                  <a:pt x="50898" y="40928"/>
                  <a:pt x="55705" y="37822"/>
                  <a:pt x="61195" y="38736"/>
                </a:cubicBezTo>
                <a:cubicBezTo>
                  <a:pt x="62464" y="38964"/>
                  <a:pt x="63294" y="38279"/>
                  <a:pt x="63928" y="36406"/>
                </a:cubicBezTo>
                <a:cubicBezTo>
                  <a:pt x="64684" y="34305"/>
                  <a:pt x="65050" y="32066"/>
                  <a:pt x="64465" y="29600"/>
                </a:cubicBezTo>
                <a:cubicBezTo>
                  <a:pt x="64221" y="28595"/>
                  <a:pt x="63855" y="28229"/>
                  <a:pt x="63367" y="29097"/>
                </a:cubicBezTo>
                <a:cubicBezTo>
                  <a:pt x="63172" y="29463"/>
                  <a:pt x="63001" y="29828"/>
                  <a:pt x="62830" y="30239"/>
                </a:cubicBezTo>
                <a:cubicBezTo>
                  <a:pt x="61415" y="33483"/>
                  <a:pt x="59658" y="33757"/>
                  <a:pt x="57681" y="32478"/>
                </a:cubicBezTo>
                <a:cubicBezTo>
                  <a:pt x="55632" y="31107"/>
                  <a:pt x="54656" y="28321"/>
                  <a:pt x="54558" y="24438"/>
                </a:cubicBezTo>
                <a:cubicBezTo>
                  <a:pt x="54509" y="21652"/>
                  <a:pt x="54558" y="18819"/>
                  <a:pt x="54656" y="16033"/>
                </a:cubicBezTo>
                <a:cubicBezTo>
                  <a:pt x="54802" y="11693"/>
                  <a:pt x="54485" y="7674"/>
                  <a:pt x="52509" y="4750"/>
                </a:cubicBezTo>
                <a:cubicBezTo>
                  <a:pt x="52289" y="4430"/>
                  <a:pt x="52240" y="3745"/>
                  <a:pt x="52094" y="3197"/>
                </a:cubicBezTo>
                <a:cubicBezTo>
                  <a:pt x="52435" y="2923"/>
                  <a:pt x="52801" y="2283"/>
                  <a:pt x="53094" y="2375"/>
                </a:cubicBezTo>
                <a:cubicBezTo>
                  <a:pt x="59145" y="4339"/>
                  <a:pt x="65148" y="6532"/>
                  <a:pt x="69638" y="15348"/>
                </a:cubicBezTo>
                <a:cubicBezTo>
                  <a:pt x="70248" y="16535"/>
                  <a:pt x="70736" y="18271"/>
                  <a:pt x="70882" y="19916"/>
                </a:cubicBezTo>
                <a:cubicBezTo>
                  <a:pt x="71248" y="23661"/>
                  <a:pt x="70296" y="25626"/>
                  <a:pt x="68271" y="25945"/>
                </a:cubicBezTo>
                <a:cubicBezTo>
                  <a:pt x="66807" y="26128"/>
                  <a:pt x="66783" y="26174"/>
                  <a:pt x="67051" y="28869"/>
                </a:cubicBezTo>
                <a:cubicBezTo>
                  <a:pt x="67490" y="33117"/>
                  <a:pt x="67124" y="37000"/>
                  <a:pt x="65441" y="40106"/>
                </a:cubicBezTo>
                <a:cubicBezTo>
                  <a:pt x="64709" y="41431"/>
                  <a:pt x="64733" y="42253"/>
                  <a:pt x="65514" y="43395"/>
                </a:cubicBezTo>
                <a:cubicBezTo>
                  <a:pt x="66026" y="44172"/>
                  <a:pt x="66466" y="45177"/>
                  <a:pt x="66905" y="46136"/>
                </a:cubicBezTo>
                <a:cubicBezTo>
                  <a:pt x="68491" y="49881"/>
                  <a:pt x="68930" y="54084"/>
                  <a:pt x="68100" y="58652"/>
                </a:cubicBezTo>
                <a:cubicBezTo>
                  <a:pt x="67808" y="60342"/>
                  <a:pt x="67442" y="61987"/>
                  <a:pt x="67051" y="63585"/>
                </a:cubicBezTo>
                <a:cubicBezTo>
                  <a:pt x="66734" y="64956"/>
                  <a:pt x="67002" y="65275"/>
                  <a:pt x="67686" y="65595"/>
                </a:cubicBezTo>
                <a:cubicBezTo>
                  <a:pt x="71004" y="67103"/>
                  <a:pt x="71760" y="70620"/>
                  <a:pt x="69955" y="76102"/>
                </a:cubicBezTo>
                <a:cubicBezTo>
                  <a:pt x="69076" y="78797"/>
                  <a:pt x="67808" y="80624"/>
                  <a:pt x="66319" y="82040"/>
                </a:cubicBezTo>
                <a:cubicBezTo>
                  <a:pt x="63440" y="84735"/>
                  <a:pt x="60390" y="86471"/>
                  <a:pt x="57193" y="86882"/>
                </a:cubicBezTo>
                <a:cubicBezTo>
                  <a:pt x="54827" y="87156"/>
                  <a:pt x="52679" y="85374"/>
                  <a:pt x="50971" y="82223"/>
                </a:cubicBezTo>
                <a:cubicBezTo>
                  <a:pt x="50532" y="81355"/>
                  <a:pt x="50215" y="80076"/>
                  <a:pt x="50069" y="78934"/>
                </a:cubicBezTo>
                <a:cubicBezTo>
                  <a:pt x="49849" y="77152"/>
                  <a:pt x="50288" y="76513"/>
                  <a:pt x="51313" y="76878"/>
                </a:cubicBezTo>
                <a:cubicBezTo>
                  <a:pt x="51630" y="76969"/>
                  <a:pt x="51972" y="77152"/>
                  <a:pt x="52289" y="77289"/>
                </a:cubicBezTo>
                <a:cubicBezTo>
                  <a:pt x="54631" y="78340"/>
                  <a:pt x="55607" y="77289"/>
                  <a:pt x="56022" y="72858"/>
                </a:cubicBezTo>
                <a:cubicBezTo>
                  <a:pt x="56291" y="70118"/>
                  <a:pt x="56217" y="67285"/>
                  <a:pt x="56388" y="64545"/>
                </a:cubicBezTo>
                <a:cubicBezTo>
                  <a:pt x="56535" y="61712"/>
                  <a:pt x="56901" y="59063"/>
                  <a:pt x="58194" y="57190"/>
                </a:cubicBezTo>
                <a:cubicBezTo>
                  <a:pt x="60146" y="54358"/>
                  <a:pt x="61830" y="54769"/>
                  <a:pt x="63220" y="58469"/>
                </a:cubicBezTo>
                <a:cubicBezTo>
                  <a:pt x="63489" y="59200"/>
                  <a:pt x="63708" y="59977"/>
                  <a:pt x="63928" y="60753"/>
                </a:cubicBezTo>
                <a:cubicBezTo>
                  <a:pt x="64245" y="61895"/>
                  <a:pt x="64489" y="61393"/>
                  <a:pt x="64782" y="60708"/>
                </a:cubicBezTo>
                <a:cubicBezTo>
                  <a:pt x="66685" y="56185"/>
                  <a:pt x="66246" y="50293"/>
                  <a:pt x="63611" y="46684"/>
                </a:cubicBezTo>
                <a:cubicBezTo>
                  <a:pt x="61366" y="43623"/>
                  <a:pt x="58755" y="43075"/>
                  <a:pt x="56047" y="43760"/>
                </a:cubicBezTo>
                <a:cubicBezTo>
                  <a:pt x="55363" y="43943"/>
                  <a:pt x="55339" y="44674"/>
                  <a:pt x="55705" y="45633"/>
                </a:cubicBezTo>
                <a:cubicBezTo>
                  <a:pt x="56022" y="46456"/>
                  <a:pt x="56339" y="47278"/>
                  <a:pt x="56583" y="48191"/>
                </a:cubicBezTo>
                <a:cubicBezTo>
                  <a:pt x="57755" y="53079"/>
                  <a:pt x="56242" y="58287"/>
                  <a:pt x="53436" y="59017"/>
                </a:cubicBezTo>
                <a:cubicBezTo>
                  <a:pt x="53241" y="59063"/>
                  <a:pt x="53045" y="58972"/>
                  <a:pt x="52850" y="58926"/>
                </a:cubicBezTo>
                <a:cubicBezTo>
                  <a:pt x="52923" y="58561"/>
                  <a:pt x="52948" y="58058"/>
                  <a:pt x="53094" y="57784"/>
                </a:cubicBezTo>
                <a:cubicBezTo>
                  <a:pt x="53899" y="56277"/>
                  <a:pt x="54314" y="54449"/>
                  <a:pt x="54241" y="52303"/>
                </a:cubicBezTo>
                <a:cubicBezTo>
                  <a:pt x="54168" y="49333"/>
                  <a:pt x="52826" y="47643"/>
                  <a:pt x="51411" y="48922"/>
                </a:cubicBezTo>
                <a:cubicBezTo>
                  <a:pt x="49410" y="50795"/>
                  <a:pt x="47848" y="53262"/>
                  <a:pt x="47751" y="58104"/>
                </a:cubicBezTo>
                <a:cubicBezTo>
                  <a:pt x="47629" y="65687"/>
                  <a:pt x="47287" y="73269"/>
                  <a:pt x="48141" y="80807"/>
                </a:cubicBezTo>
                <a:cubicBezTo>
                  <a:pt x="48873" y="87247"/>
                  <a:pt x="50825" y="91861"/>
                  <a:pt x="53875" y="94830"/>
                </a:cubicBezTo>
                <a:cubicBezTo>
                  <a:pt x="54607" y="95561"/>
                  <a:pt x="55534" y="95881"/>
                  <a:pt x="56364" y="95926"/>
                </a:cubicBezTo>
                <a:cubicBezTo>
                  <a:pt x="57974" y="95972"/>
                  <a:pt x="59609" y="95378"/>
                  <a:pt x="61220" y="95561"/>
                </a:cubicBezTo>
                <a:cubicBezTo>
                  <a:pt x="66417" y="96292"/>
                  <a:pt x="72200" y="89394"/>
                  <a:pt x="72907" y="76239"/>
                </a:cubicBezTo>
                <a:cubicBezTo>
                  <a:pt x="73127" y="71808"/>
                  <a:pt x="73224" y="67377"/>
                  <a:pt x="73371" y="62946"/>
                </a:cubicBezTo>
                <a:cubicBezTo>
                  <a:pt x="73566" y="57647"/>
                  <a:pt x="73761" y="52348"/>
                  <a:pt x="74908" y="47323"/>
                </a:cubicBezTo>
                <a:cubicBezTo>
                  <a:pt x="75640" y="44172"/>
                  <a:pt x="75884" y="40746"/>
                  <a:pt x="75445" y="37274"/>
                </a:cubicBezTo>
                <a:cubicBezTo>
                  <a:pt x="75103" y="34533"/>
                  <a:pt x="74591" y="32295"/>
                  <a:pt x="73005" y="31244"/>
                </a:cubicBezTo>
                <a:cubicBezTo>
                  <a:pt x="71809" y="30422"/>
                  <a:pt x="71809" y="29737"/>
                  <a:pt x="72688" y="27955"/>
                </a:cubicBezTo>
                <a:cubicBezTo>
                  <a:pt x="73371" y="26585"/>
                  <a:pt x="74176" y="25352"/>
                  <a:pt x="74786" y="23890"/>
                </a:cubicBezTo>
                <a:cubicBezTo>
                  <a:pt x="75298" y="22657"/>
                  <a:pt x="75640" y="23022"/>
                  <a:pt x="76128" y="23753"/>
                </a:cubicBezTo>
                <a:cubicBezTo>
                  <a:pt x="77860" y="26357"/>
                  <a:pt x="78885" y="29600"/>
                  <a:pt x="78934" y="33848"/>
                </a:cubicBezTo>
                <a:cubicBezTo>
                  <a:pt x="78934" y="34488"/>
                  <a:pt x="78885" y="35127"/>
                  <a:pt x="78861" y="35721"/>
                </a:cubicBezTo>
                <a:cubicBezTo>
                  <a:pt x="78836" y="37228"/>
                  <a:pt x="79178" y="38051"/>
                  <a:pt x="79983" y="37365"/>
                </a:cubicBezTo>
                <a:cubicBezTo>
                  <a:pt x="81691" y="35904"/>
                  <a:pt x="83521" y="34716"/>
                  <a:pt x="85034" y="32706"/>
                </a:cubicBezTo>
                <a:cubicBezTo>
                  <a:pt x="87108" y="30011"/>
                  <a:pt x="87498" y="25032"/>
                  <a:pt x="86278" y="21149"/>
                </a:cubicBezTo>
                <a:cubicBezTo>
                  <a:pt x="85961" y="20098"/>
                  <a:pt x="85717" y="19733"/>
                  <a:pt x="85058" y="20647"/>
                </a:cubicBezTo>
                <a:cubicBezTo>
                  <a:pt x="82765" y="23844"/>
                  <a:pt x="79568" y="24118"/>
                  <a:pt x="77324" y="21012"/>
                </a:cubicBezTo>
                <a:cubicBezTo>
                  <a:pt x="75518" y="18545"/>
                  <a:pt x="73761" y="15850"/>
                  <a:pt x="72297" y="12744"/>
                </a:cubicBezTo>
                <a:cubicBezTo>
                  <a:pt x="71370" y="10780"/>
                  <a:pt x="70882" y="7948"/>
                  <a:pt x="70443" y="5298"/>
                </a:cubicBezTo>
                <a:cubicBezTo>
                  <a:pt x="70126" y="3334"/>
                  <a:pt x="70711" y="2329"/>
                  <a:pt x="71590" y="3334"/>
                </a:cubicBezTo>
                <a:cubicBezTo>
                  <a:pt x="73420" y="5390"/>
                  <a:pt x="75103" y="4339"/>
                  <a:pt x="76860" y="3517"/>
                </a:cubicBezTo>
                <a:cubicBezTo>
                  <a:pt x="79642" y="2283"/>
                  <a:pt x="82448" y="1279"/>
                  <a:pt x="85302" y="2512"/>
                </a:cubicBezTo>
                <a:cubicBezTo>
                  <a:pt x="87474" y="3425"/>
                  <a:pt x="89572" y="4796"/>
                  <a:pt x="90305" y="9272"/>
                </a:cubicBezTo>
                <a:cubicBezTo>
                  <a:pt x="90573" y="10871"/>
                  <a:pt x="90524" y="12744"/>
                  <a:pt x="90500" y="14480"/>
                </a:cubicBezTo>
                <a:cubicBezTo>
                  <a:pt x="90500" y="15119"/>
                  <a:pt x="90183" y="16124"/>
                  <a:pt x="89914" y="16216"/>
                </a:cubicBezTo>
                <a:cubicBezTo>
                  <a:pt x="88596" y="16855"/>
                  <a:pt x="88914" y="18226"/>
                  <a:pt x="89206" y="19961"/>
                </a:cubicBezTo>
                <a:cubicBezTo>
                  <a:pt x="89914" y="24164"/>
                  <a:pt x="90231" y="28366"/>
                  <a:pt x="88938" y="32478"/>
                </a:cubicBezTo>
                <a:cubicBezTo>
                  <a:pt x="88840" y="32752"/>
                  <a:pt x="89060" y="33757"/>
                  <a:pt x="89133" y="33757"/>
                </a:cubicBezTo>
                <a:cubicBezTo>
                  <a:pt x="92183" y="33939"/>
                  <a:pt x="95111" y="33346"/>
                  <a:pt x="97259" y="28549"/>
                </a:cubicBezTo>
                <a:cubicBezTo>
                  <a:pt x="97942" y="27042"/>
                  <a:pt x="97893" y="25945"/>
                  <a:pt x="97015" y="24895"/>
                </a:cubicBezTo>
                <a:cubicBezTo>
                  <a:pt x="94013" y="21332"/>
                  <a:pt x="94965" y="13612"/>
                  <a:pt x="97405" y="10688"/>
                </a:cubicBezTo>
                <a:cubicBezTo>
                  <a:pt x="103603" y="3288"/>
                  <a:pt x="110239" y="0"/>
                  <a:pt x="117511" y="4202"/>
                </a:cubicBezTo>
                <a:cubicBezTo>
                  <a:pt x="118535" y="4796"/>
                  <a:pt x="120000" y="5390"/>
                  <a:pt x="119975" y="7582"/>
                </a:cubicBezTo>
                <a:cubicBezTo>
                  <a:pt x="119975" y="10049"/>
                  <a:pt x="118511" y="10597"/>
                  <a:pt x="117364" y="10871"/>
                </a:cubicBezTo>
                <a:cubicBezTo>
                  <a:pt x="115485" y="11328"/>
                  <a:pt x="114265" y="13155"/>
                  <a:pt x="113460" y="16216"/>
                </a:cubicBezTo>
                <a:cubicBezTo>
                  <a:pt x="112850" y="18637"/>
                  <a:pt x="112265" y="21058"/>
                  <a:pt x="111606" y="23433"/>
                </a:cubicBezTo>
                <a:cubicBezTo>
                  <a:pt x="110996" y="25534"/>
                  <a:pt x="110386" y="27681"/>
                  <a:pt x="109605" y="29554"/>
                </a:cubicBezTo>
                <a:cubicBezTo>
                  <a:pt x="107995" y="33346"/>
                  <a:pt x="105750" y="34076"/>
                  <a:pt x="103359" y="33300"/>
                </a:cubicBezTo>
                <a:cubicBezTo>
                  <a:pt x="102724" y="33117"/>
                  <a:pt x="102114" y="31929"/>
                  <a:pt x="101651" y="30970"/>
                </a:cubicBezTo>
                <a:cubicBezTo>
                  <a:pt x="101211" y="30011"/>
                  <a:pt x="100967" y="29554"/>
                  <a:pt x="100406" y="30650"/>
                </a:cubicBezTo>
                <a:cubicBezTo>
                  <a:pt x="96819" y="37913"/>
                  <a:pt x="92232" y="40152"/>
                  <a:pt x="87157" y="39878"/>
                </a:cubicBezTo>
                <a:cubicBezTo>
                  <a:pt x="86083" y="39832"/>
                  <a:pt x="86132" y="40380"/>
                  <a:pt x="86693" y="41659"/>
                </a:cubicBezTo>
                <a:cubicBezTo>
                  <a:pt x="86962" y="42207"/>
                  <a:pt x="87157" y="42938"/>
                  <a:pt x="87303" y="43623"/>
                </a:cubicBezTo>
                <a:cubicBezTo>
                  <a:pt x="87669" y="45359"/>
                  <a:pt x="88060" y="45816"/>
                  <a:pt x="89084" y="44811"/>
                </a:cubicBezTo>
                <a:cubicBezTo>
                  <a:pt x="91232" y="42847"/>
                  <a:pt x="92574" y="43989"/>
                  <a:pt x="93281" y="48283"/>
                </a:cubicBezTo>
                <a:cubicBezTo>
                  <a:pt x="93599" y="50110"/>
                  <a:pt x="93745" y="52348"/>
                  <a:pt x="93550" y="54221"/>
                </a:cubicBezTo>
                <a:cubicBezTo>
                  <a:pt x="92281" y="65824"/>
                  <a:pt x="88548" y="73681"/>
                  <a:pt x="82667" y="77837"/>
                </a:cubicBezTo>
                <a:cubicBezTo>
                  <a:pt x="81911" y="78385"/>
                  <a:pt x="80935" y="78203"/>
                  <a:pt x="80081" y="77974"/>
                </a:cubicBezTo>
                <a:cubicBezTo>
                  <a:pt x="79227" y="77746"/>
                  <a:pt x="79032" y="76467"/>
                  <a:pt x="79593" y="75188"/>
                </a:cubicBezTo>
                <a:cubicBezTo>
                  <a:pt x="79812" y="74731"/>
                  <a:pt x="80105" y="74366"/>
                  <a:pt x="80374" y="74000"/>
                </a:cubicBezTo>
                <a:cubicBezTo>
                  <a:pt x="82326" y="71168"/>
                  <a:pt x="82570" y="68473"/>
                  <a:pt x="81154" y="64590"/>
                </a:cubicBezTo>
                <a:cubicBezTo>
                  <a:pt x="80471" y="62717"/>
                  <a:pt x="79593" y="61073"/>
                  <a:pt x="78934" y="59154"/>
                </a:cubicBezTo>
                <a:cubicBezTo>
                  <a:pt x="77592" y="55226"/>
                  <a:pt x="78690" y="49516"/>
                  <a:pt x="81008" y="48374"/>
                </a:cubicBezTo>
                <a:cubicBezTo>
                  <a:pt x="81984" y="47917"/>
                  <a:pt x="83009" y="48054"/>
                  <a:pt x="84009" y="47872"/>
                </a:cubicBezTo>
                <a:cubicBezTo>
                  <a:pt x="84302" y="47826"/>
                  <a:pt x="84595" y="47780"/>
                  <a:pt x="84912" y="47735"/>
                </a:cubicBezTo>
                <a:cubicBezTo>
                  <a:pt x="84863" y="47049"/>
                  <a:pt x="84961" y="46181"/>
                  <a:pt x="84766" y="45679"/>
                </a:cubicBezTo>
                <a:cubicBezTo>
                  <a:pt x="83790" y="42847"/>
                  <a:pt x="82399" y="42207"/>
                  <a:pt x="80691" y="43395"/>
                </a:cubicBezTo>
                <a:cubicBezTo>
                  <a:pt x="78739" y="44811"/>
                  <a:pt x="77738" y="47689"/>
                  <a:pt x="77055" y="51115"/>
                </a:cubicBezTo>
                <a:cubicBezTo>
                  <a:pt x="76274" y="55135"/>
                  <a:pt x="76250" y="59337"/>
                  <a:pt x="76372" y="63540"/>
                </a:cubicBezTo>
                <a:cubicBezTo>
                  <a:pt x="76396" y="64910"/>
                  <a:pt x="76494" y="66326"/>
                  <a:pt x="76567" y="67696"/>
                </a:cubicBezTo>
                <a:cubicBezTo>
                  <a:pt x="76592" y="67696"/>
                  <a:pt x="76616" y="67696"/>
                  <a:pt x="76665" y="6769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32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416608" y="4115877"/>
            <a:ext cx="8091488" cy="795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>
              <a:solidFill>
                <a:srgbClr val="394D54"/>
              </a:solidFill>
            </a:endParaRPr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734066" y="1436485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solidFill>
                  <a:srgbClr val="394D54"/>
                </a:solidFill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3694397" y="1465477"/>
            <a:ext cx="14448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solidFill>
                  <a:srgbClr val="394D54"/>
                </a:solidFill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2470365" y="1461421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solidFill>
                  <a:srgbClr val="394D54"/>
                </a:solidFill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5449434" y="1454833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solidFill>
                  <a:srgbClr val="394D54"/>
                </a:solidFill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6500392" y="1380509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solidFill>
                  <a:srgbClr val="394D54"/>
                </a:solidFill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111880" y="6236675"/>
            <a:ext cx="924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solidFill>
                  <a:srgbClr val="394D54"/>
                </a:solidFill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2347353" y="6252342"/>
            <a:ext cx="913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solidFill>
                  <a:srgbClr val="394D54"/>
                </a:solidFill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4628271" y="6267858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solidFill>
                  <a:srgbClr val="394D54"/>
                </a:solidFill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6962187" y="6227149"/>
            <a:ext cx="114918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solidFill>
                  <a:srgbClr val="394D54"/>
                </a:solidFill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621395" y="178131"/>
            <a:ext cx="78867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need a shipping container system for code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808686" y="2254154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Multiplicity of Stacks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732540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Multiplicity of hardware environments</a:t>
            </a: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5833593" y="6236675"/>
            <a:ext cx="118498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solidFill>
                  <a:srgbClr val="394D54"/>
                </a:solidFill>
                <a:ea typeface="Gill Sans" charset="0"/>
                <a:cs typeface="Gill Sans" charset="0"/>
              </a:rPr>
              <a:t>Production Cluster</a:t>
            </a:r>
            <a:endParaRPr lang="en-US" sz="1600" dirty="0">
              <a:solidFill>
                <a:srgbClr val="394D54"/>
              </a:solidFill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76" y="5533291"/>
            <a:ext cx="808105" cy="69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3256498" y="6252343"/>
            <a:ext cx="136133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solidFill>
                  <a:srgbClr val="394D54"/>
                </a:solidFill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solidFill>
                <a:srgbClr val="394D54"/>
              </a:solidFill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54" y="5674872"/>
            <a:ext cx="508373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17" y="5717007"/>
            <a:ext cx="307322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212" y="5560025"/>
            <a:ext cx="624326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8058" y="5395075"/>
            <a:ext cx="406780" cy="745567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086" y="5460068"/>
            <a:ext cx="1044609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5072434" y="1507961"/>
            <a:ext cx="133153" cy="95451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dirty="0">
              <a:solidFill>
                <a:srgbClr val="394D54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4776043" y="1895241"/>
            <a:ext cx="128858" cy="95451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dirty="0">
              <a:solidFill>
                <a:srgbClr val="394D54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072434" y="1778021"/>
            <a:ext cx="133153" cy="95451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>
              <a:solidFill>
                <a:srgbClr val="394D54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696401" y="1372001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752671" y="150703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640564" y="150703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2363782" y="143153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2251675" y="143153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307511" y="1566561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6338869" y="1561597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6281041" y="1410381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6225202" y="154541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99" name="Freeform 98"/>
          <p:cNvSpPr/>
          <p:nvPr/>
        </p:nvSpPr>
        <p:spPr>
          <a:xfrm>
            <a:off x="5364301" y="1404825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00" name="Freeform 99"/>
          <p:cNvSpPr/>
          <p:nvPr/>
        </p:nvSpPr>
        <p:spPr>
          <a:xfrm>
            <a:off x="5252194" y="1404825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308033" y="1539857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5364301" y="1674869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03" name="Freeform 102"/>
          <p:cNvSpPr/>
          <p:nvPr/>
        </p:nvSpPr>
        <p:spPr>
          <a:xfrm>
            <a:off x="5252194" y="1674869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104" name="Freeform 103"/>
          <p:cNvSpPr/>
          <p:nvPr/>
        </p:nvSpPr>
        <p:spPr>
          <a:xfrm>
            <a:off x="3514078" y="144445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05" name="Freeform 104"/>
          <p:cNvSpPr/>
          <p:nvPr/>
        </p:nvSpPr>
        <p:spPr>
          <a:xfrm>
            <a:off x="3626185" y="1444453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3570349" y="1579485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3458242" y="1579485"/>
            <a:ext cx="1038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>
              <a:solidFill>
                <a:prstClr val="white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 rot="5400000">
            <a:off x="7547725" y="1847260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Do services and apps interact appropriately?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7640593" y="5157875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Can I migrate smoothly and quickly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38896" y="3032191"/>
            <a:ext cx="2801548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5750719" y="4211127"/>
            <a:ext cx="2595554" cy="15696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35812" y="2585129"/>
            <a:ext cx="2253149" cy="181588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prstClr val="white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4555129" y="2328471"/>
            <a:ext cx="113373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2213589" y="2332458"/>
            <a:ext cx="1511643" cy="188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29596" y="2999055"/>
            <a:ext cx="2821781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2324032" y="5083110"/>
            <a:ext cx="113373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4383176" y="4920322"/>
            <a:ext cx="1511643" cy="188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4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containers matter?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359154"/>
              </p:ext>
            </p:extLst>
          </p:nvPr>
        </p:nvGraphicFramePr>
        <p:xfrm>
          <a:off x="323861" y="1000760"/>
          <a:ext cx="8434389" cy="537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871"/>
                <a:gridCol w="3009331"/>
                <a:gridCol w="3200187"/>
              </a:tblGrid>
              <a:tr h="38100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Physical Containers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err="1" smtClean="0"/>
                        <a:t>Docker</a:t>
                      </a:r>
                      <a:endParaRPr lang="en-US" sz="1900" dirty="0"/>
                    </a:p>
                  </a:txBody>
                  <a:tcPr marL="68580" marR="68580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Content Agnostic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The same container can hold almost any type of cargo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Can</a:t>
                      </a:r>
                      <a:r>
                        <a:rPr lang="en-US" sz="1900" baseline="0" dirty="0" smtClean="0"/>
                        <a:t> encapsulate any payload and its dependencies</a:t>
                      </a:r>
                      <a:endParaRPr lang="en-US" sz="1900" dirty="0"/>
                    </a:p>
                  </a:txBody>
                  <a:tcPr marL="68580" marR="68580"/>
                </a:tc>
              </a:tr>
              <a:tr h="18288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Hardware</a:t>
                      </a:r>
                      <a:r>
                        <a:rPr lang="en-US" sz="1900" baseline="0" dirty="0" smtClean="0"/>
                        <a:t> Agnostic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/>
                        <a:t>Standard shape and interface allow same container to move from ship to train to semi-truck to warehouse to crane without being modified or opened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Using operating system primitives (e.g. LXC) can run consistently on virtually</a:t>
                      </a:r>
                      <a:r>
                        <a:rPr lang="en-US" sz="1900" baseline="0" dirty="0" smtClean="0"/>
                        <a:t> any hardware—VMs, bare metal, </a:t>
                      </a:r>
                      <a:r>
                        <a:rPr lang="en-US" sz="1900" baseline="0" dirty="0" err="1" smtClean="0"/>
                        <a:t>openstack</a:t>
                      </a:r>
                      <a:r>
                        <a:rPr lang="en-US" sz="1900" baseline="0" dirty="0" smtClean="0"/>
                        <a:t>, public IAAS, etc.—without modification</a:t>
                      </a:r>
                      <a:endParaRPr lang="en-US" sz="1900" dirty="0"/>
                    </a:p>
                  </a:txBody>
                  <a:tcPr marL="68580" marR="68580"/>
                </a:tc>
              </a:tr>
              <a:tr h="124968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Content Isolation and Interaction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No worry about anvils crushing bananas. Containers can be stacked and</a:t>
                      </a:r>
                      <a:r>
                        <a:rPr lang="en-US" sz="1900" baseline="0" dirty="0" smtClean="0"/>
                        <a:t> shipped together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Resource, network,</a:t>
                      </a:r>
                      <a:r>
                        <a:rPr lang="en-US" sz="1900" baseline="0" dirty="0" smtClean="0"/>
                        <a:t> and content isolation. Avoids dependency hell</a:t>
                      </a:r>
                      <a:endParaRPr lang="en-US" sz="1900" dirty="0"/>
                    </a:p>
                  </a:txBody>
                  <a:tcPr marL="68580" marR="68580"/>
                </a:tc>
              </a:tr>
              <a:tr h="124968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Automation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Standard interfaces make it easy to automate loading,</a:t>
                      </a:r>
                      <a:r>
                        <a:rPr lang="en-US" sz="1900" baseline="0" dirty="0" smtClean="0"/>
                        <a:t> unloading, moving, etc.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Standard operations to run, start, stop, commit, search, etc. Perfect for </a:t>
                      </a:r>
                      <a:r>
                        <a:rPr lang="en-US" sz="1900" dirty="0" err="1" smtClean="0"/>
                        <a:t>devops</a:t>
                      </a:r>
                      <a:r>
                        <a:rPr lang="en-US" sz="1900" dirty="0" smtClean="0"/>
                        <a:t>:</a:t>
                      </a:r>
                      <a:r>
                        <a:rPr lang="en-US" sz="1900" baseline="0" dirty="0" smtClean="0"/>
                        <a:t> CI, CD, </a:t>
                      </a:r>
                      <a:r>
                        <a:rPr lang="en-US" sz="1900" baseline="0" dirty="0" err="1" smtClean="0"/>
                        <a:t>autoscaling</a:t>
                      </a:r>
                      <a:r>
                        <a:rPr lang="en-US" sz="1900" baseline="0" dirty="0" smtClean="0"/>
                        <a:t>, hybrid clouds</a:t>
                      </a:r>
                      <a:endParaRPr lang="en-US" sz="1900" dirty="0"/>
                    </a:p>
                  </a:txBody>
                  <a:tcPr marL="68580" marR="6858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708353"/>
              </p:ext>
            </p:extLst>
          </p:nvPr>
        </p:nvGraphicFramePr>
        <p:xfrm>
          <a:off x="628660" y="1268415"/>
          <a:ext cx="8434389" cy="2600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871"/>
                <a:gridCol w="3009331"/>
                <a:gridCol w="3200187"/>
              </a:tblGrid>
              <a:tr h="679956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Physical Containers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err="1" smtClean="0"/>
                        <a:t>Docker</a:t>
                      </a:r>
                      <a:endParaRPr lang="en-US" sz="1900" dirty="0"/>
                    </a:p>
                  </a:txBody>
                  <a:tcPr marL="68580" marR="68580"/>
                </a:tc>
              </a:tr>
              <a:tr h="9601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Highly efficient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No</a:t>
                      </a:r>
                      <a:r>
                        <a:rPr lang="en-US" sz="1900" baseline="0" dirty="0" smtClean="0"/>
                        <a:t> opening or modification, quick to move between waypoints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Lightweight,</a:t>
                      </a:r>
                      <a:r>
                        <a:rPr lang="en-US" sz="1900" baseline="0" dirty="0" smtClean="0"/>
                        <a:t> virtually no </a:t>
                      </a:r>
                      <a:r>
                        <a:rPr lang="en-US" sz="1900" baseline="0" dirty="0" err="1" smtClean="0"/>
                        <a:t>perf</a:t>
                      </a:r>
                      <a:r>
                        <a:rPr lang="en-US" sz="1900" baseline="0" dirty="0" smtClean="0"/>
                        <a:t> or start-up penalty, quick to move and manipulate</a:t>
                      </a:r>
                      <a:endParaRPr lang="en-US" sz="1900" dirty="0"/>
                    </a:p>
                  </a:txBody>
                  <a:tcPr marL="68580" marR="68580"/>
                </a:tc>
              </a:tr>
              <a:tr h="9601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Separation of duties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Shipper worries about inside</a:t>
                      </a:r>
                      <a:r>
                        <a:rPr lang="en-US" sz="1900" baseline="0" dirty="0" smtClean="0"/>
                        <a:t> of box, carrier worries about outside of box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Developer worries about code. Ops worries about infrastructure.</a:t>
                      </a:r>
                      <a:endParaRPr lang="en-US" sz="1900" dirty="0"/>
                    </a:p>
                  </a:txBody>
                  <a:tcPr marL="68580" marR="6858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8660" y="1268415"/>
          <a:ext cx="8434389" cy="2633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871"/>
                <a:gridCol w="3009331"/>
                <a:gridCol w="3200187"/>
              </a:tblGrid>
              <a:tr h="38100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Physical Containers</a:t>
                      </a:r>
                      <a:endParaRPr lang="en-US" sz="19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900" dirty="0" err="1" smtClean="0"/>
                        <a:t>Docker</a:t>
                      </a:r>
                      <a:endParaRPr lang="en-US" sz="1900" dirty="0"/>
                    </a:p>
                  </a:txBody>
                  <a:tcPr marL="68580" marR="68580"/>
                </a:tc>
              </a:tr>
              <a:tr h="9601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Highly efficient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No</a:t>
                      </a:r>
                      <a:r>
                        <a:rPr lang="en-US" sz="1900" baseline="0" dirty="0" smtClean="0"/>
                        <a:t> opening or modification, quick to move between waypoints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Lightweight,</a:t>
                      </a:r>
                      <a:r>
                        <a:rPr lang="en-US" sz="1900" baseline="0" dirty="0" smtClean="0"/>
                        <a:t> virtually no </a:t>
                      </a:r>
                      <a:r>
                        <a:rPr lang="en-US" sz="1900" baseline="0" dirty="0" err="1" smtClean="0"/>
                        <a:t>perf</a:t>
                      </a:r>
                      <a:r>
                        <a:rPr lang="en-US" sz="1900" baseline="0" dirty="0" smtClean="0"/>
                        <a:t> or start-up penalty, quick to move and manipulate</a:t>
                      </a:r>
                      <a:endParaRPr lang="en-US" sz="1900" dirty="0"/>
                    </a:p>
                  </a:txBody>
                  <a:tcPr/>
                </a:tc>
              </a:tr>
              <a:tr h="1291916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Separation of duties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Shipper worries about inside</a:t>
                      </a:r>
                      <a:r>
                        <a:rPr lang="en-US" sz="1900" baseline="0" dirty="0" smtClean="0"/>
                        <a:t> of box, carrier worries about outside of box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Developer worries about code. Ops worries about infrastructure.</a:t>
                      </a:r>
                      <a:endParaRPr lang="en-US" sz="1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9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everyone happy!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7" y="1600206"/>
            <a:ext cx="4525963" cy="4525963"/>
          </a:xfrm>
        </p:spPr>
      </p:pic>
      <p:sp>
        <p:nvSpPr>
          <p:cNvPr id="6" name="TextBox 5"/>
          <p:cNvSpPr txBox="1"/>
          <p:nvPr/>
        </p:nvSpPr>
        <p:spPr>
          <a:xfrm>
            <a:off x="838201" y="1894351"/>
            <a:ext cx="218626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Build once, run anywhere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5401" y="5638821"/>
            <a:ext cx="218626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Configure once, run anything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740832" y="4419600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705600" y="2540669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7259" y="4325055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Bauhaus 93" panose="04030905020B02020C02" pitchFamily="82" charset="0"/>
              </a:rPr>
              <a:t>Devs</a:t>
            </a:r>
            <a:endParaRPr lang="en-US" sz="3600" dirty="0">
              <a:latin typeface="Bauhaus 93" panose="04030905020B02020C02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8075" y="236617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Bauhaus 93" panose="04030905020B02020C02" pitchFamily="82" charset="0"/>
              </a:rPr>
              <a:t>Ops</a:t>
            </a:r>
            <a:endParaRPr lang="en-US" sz="36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Developers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61" y="1322565"/>
            <a:ext cx="8327693" cy="4908995"/>
          </a:xfrm>
        </p:spPr>
        <p:txBody>
          <a:bodyPr>
            <a:normAutofit/>
          </a:bodyPr>
          <a:lstStyle/>
          <a:p>
            <a:pPr marL="341313" indent="-341313">
              <a:tabLst>
                <a:tab pos="627063" algn="l"/>
              </a:tabLst>
            </a:pPr>
            <a:r>
              <a:rPr lang="en-US" dirty="0" smtClean="0"/>
              <a:t>Build once…run anywhere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A </a:t>
            </a:r>
            <a:r>
              <a:rPr lang="en-US" sz="2000" dirty="0"/>
              <a:t>clean, </a:t>
            </a:r>
            <a:r>
              <a:rPr lang="en-US" sz="2000" dirty="0" smtClean="0"/>
              <a:t>safe, hygienic </a:t>
            </a:r>
            <a:r>
              <a:rPr lang="en-US" sz="2000" dirty="0"/>
              <a:t>and portable runtime environment for your </a:t>
            </a:r>
            <a:r>
              <a:rPr lang="en-US" sz="2000" dirty="0" smtClean="0"/>
              <a:t>app.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No worries about missing dependencies, packages and other pain points during subsequent deployments.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Run each </a:t>
            </a:r>
            <a:r>
              <a:rPr lang="en-US" sz="2000" dirty="0"/>
              <a:t>app </a:t>
            </a:r>
            <a:r>
              <a:rPr lang="en-US" sz="2000" dirty="0" smtClean="0"/>
              <a:t>in </a:t>
            </a:r>
            <a:r>
              <a:rPr lang="en-US" sz="2000" dirty="0"/>
              <a:t>its own isolated </a:t>
            </a:r>
            <a:r>
              <a:rPr lang="en-US" sz="2000" dirty="0" smtClean="0"/>
              <a:t>container,  </a:t>
            </a:r>
            <a:r>
              <a:rPr lang="en-US" sz="2000" dirty="0"/>
              <a:t>so you can </a:t>
            </a:r>
            <a:r>
              <a:rPr lang="en-US" sz="2000" dirty="0" smtClean="0"/>
              <a:t>run </a:t>
            </a:r>
            <a:r>
              <a:rPr lang="en-US" sz="2000" dirty="0"/>
              <a:t>various versions of libraries and other dependencies for each app without </a:t>
            </a:r>
            <a:r>
              <a:rPr lang="en-US" sz="2000" dirty="0" smtClean="0"/>
              <a:t>worrying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A</a:t>
            </a:r>
            <a:r>
              <a:rPr lang="en-US" sz="2000" dirty="0" smtClean="0"/>
              <a:t>utomate testing, integration, packaging…anything you can script </a:t>
            </a: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Reduce/eliminate </a:t>
            </a:r>
            <a:r>
              <a:rPr lang="en-US" sz="2000" dirty="0"/>
              <a:t>concerns about compatibility on different platforms, either your own or your customers. 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Cheap, zero-penalty containers to deploy services? A VM without the overhead of a VM? Instant replay and reset of image snapshots? That’s the power of Docker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Ops /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60" y="1322561"/>
            <a:ext cx="8327693" cy="4908995"/>
          </a:xfrm>
        </p:spPr>
        <p:txBody>
          <a:bodyPr>
            <a:normAutofit/>
          </a:bodyPr>
          <a:lstStyle/>
          <a:p>
            <a:r>
              <a:rPr lang="en-US" dirty="0" smtClean="0"/>
              <a:t>Configure once…run anything</a:t>
            </a:r>
          </a:p>
          <a:p>
            <a:pPr lvl="1"/>
            <a:r>
              <a:rPr lang="en-US" sz="2000" dirty="0" smtClean="0"/>
              <a:t>Make </a:t>
            </a:r>
            <a:r>
              <a:rPr lang="en-US" sz="2000" dirty="0"/>
              <a:t>the entire lifecycle more efficient, consistent, and </a:t>
            </a:r>
            <a:r>
              <a:rPr lang="en-US" sz="2000" dirty="0" smtClean="0"/>
              <a:t>repeatable</a:t>
            </a:r>
          </a:p>
          <a:p>
            <a:pPr lvl="1"/>
            <a:r>
              <a:rPr lang="en-US" sz="2000" dirty="0" smtClean="0"/>
              <a:t>Increase </a:t>
            </a:r>
            <a:r>
              <a:rPr lang="en-US" sz="2000" dirty="0"/>
              <a:t>the quality of code produced by developers. </a:t>
            </a:r>
          </a:p>
          <a:p>
            <a:pPr lvl="1"/>
            <a:r>
              <a:rPr lang="en-US" sz="2000" dirty="0" smtClean="0"/>
              <a:t>Eliminate </a:t>
            </a:r>
            <a:r>
              <a:rPr lang="en-US" sz="2000" dirty="0"/>
              <a:t>inconsistencies between development, test, production, and customer environments</a:t>
            </a:r>
          </a:p>
          <a:p>
            <a:pPr lvl="1"/>
            <a:r>
              <a:rPr lang="en-US" sz="2000" dirty="0" smtClean="0"/>
              <a:t>Support </a:t>
            </a:r>
            <a:r>
              <a:rPr lang="en-US" sz="2000" dirty="0"/>
              <a:t>segregation of duties</a:t>
            </a:r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ignificantly </a:t>
            </a:r>
            <a:r>
              <a:rPr lang="en-US" sz="2000" dirty="0"/>
              <a:t>improves the speed and reliability of continuous deployment and continuous integration systems</a:t>
            </a:r>
          </a:p>
          <a:p>
            <a:pPr lvl="1"/>
            <a:r>
              <a:rPr lang="en-US" sz="2000" dirty="0"/>
              <a:t>Because the containers are so lightweight, </a:t>
            </a:r>
            <a:r>
              <a:rPr lang="en-US" sz="2000" dirty="0" smtClean="0"/>
              <a:t>address </a:t>
            </a:r>
            <a:r>
              <a:rPr lang="en-US" sz="2000" dirty="0"/>
              <a:t>significant performance, costs, deployment, and </a:t>
            </a:r>
            <a:r>
              <a:rPr lang="en-US" sz="2000" dirty="0" smtClean="0"/>
              <a:t>portability </a:t>
            </a:r>
            <a:r>
              <a:rPr lang="en-US" sz="2000" dirty="0"/>
              <a:t>issues normally associated with VMs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67" y="2258083"/>
            <a:ext cx="3787799" cy="154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Trying Docker</a:t>
            </a: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2022300" y="3754618"/>
            <a:ext cx="5591400" cy="104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Start experiment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97" y="3054889"/>
            <a:ext cx="543899" cy="74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2400" kern="0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lang="en" sz="2400" kern="0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7338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https://docs.docker.com/engine/installation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$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sudo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apt-get install apt-transport-https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ca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-certificate</a:t>
            </a:r>
          </a:p>
          <a:p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$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sudo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apt-get purge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lxc-docker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* docker.io*</a:t>
            </a:r>
          </a:p>
          <a:p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$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sudo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echo “deb https://apt.dockerproject.org/repo </a:t>
            </a:r>
            <a:r>
              <a:rPr lang="en-US" dirty="0" err="1">
                <a:latin typeface="Baskerville Old Face" panose="02020602080505020303" pitchFamily="18" charset="0"/>
                <a:cs typeface="Tahoma" panose="020B0604030504040204" pitchFamily="34" charset="-78"/>
              </a:rPr>
              <a:t>debian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-stretch main” &gt; /</a:t>
            </a:r>
            <a:r>
              <a:rPr lang="en-US" dirty="0" err="1">
                <a:latin typeface="Baskerville Old Face" panose="02020602080505020303" pitchFamily="18" charset="0"/>
                <a:cs typeface="Tahoma" panose="020B0604030504040204" pitchFamily="34" charset="-78"/>
              </a:rPr>
              <a:t>etc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/apt/</a:t>
            </a:r>
            <a:r>
              <a:rPr lang="en-US" dirty="0" err="1">
                <a:latin typeface="Baskerville Old Face" panose="02020602080505020303" pitchFamily="18" charset="0"/>
                <a:cs typeface="Tahoma" panose="020B0604030504040204" pitchFamily="34" charset="-78"/>
              </a:rPr>
              <a:t>source.list.d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/</a:t>
            </a:r>
            <a:r>
              <a:rPr lang="en-US" dirty="0" err="1">
                <a:latin typeface="Baskerville Old Face" panose="02020602080505020303" pitchFamily="18" charset="0"/>
                <a:cs typeface="Tahoma" panose="020B0604030504040204" pitchFamily="34" charset="-78"/>
              </a:rPr>
              <a:t>docker.list</a:t>
            </a:r>
            <a:endParaRPr lang="en-US" dirty="0" smtClean="0">
              <a:latin typeface="Baskerville Old Face" panose="02020602080505020303" pitchFamily="18" charset="0"/>
              <a:cs typeface="Tahoma" panose="020B0604030504040204" pitchFamily="34" charset="-78"/>
            </a:endParaRPr>
          </a:p>
          <a:p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$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sudo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apt-key </a:t>
            </a:r>
            <a:r>
              <a:rPr lang="en-US" dirty="0" err="1">
                <a:latin typeface="Baskerville Old Face" panose="02020602080505020303" pitchFamily="18" charset="0"/>
                <a:cs typeface="Tahoma" panose="020B0604030504040204" pitchFamily="34" charset="-78"/>
              </a:rPr>
              <a:t>adv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 --</a:t>
            </a:r>
            <a:r>
              <a:rPr lang="en-US" dirty="0" err="1">
                <a:latin typeface="Baskerville Old Face" panose="02020602080505020303" pitchFamily="18" charset="0"/>
                <a:cs typeface="Tahoma" panose="020B0604030504040204" pitchFamily="34" charset="-78"/>
              </a:rPr>
              <a:t>keyserver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 hkp://p80.pool.sks-keyservers.net:80 --</a:t>
            </a:r>
            <a:r>
              <a:rPr lang="en-US" dirty="0" err="1">
                <a:latin typeface="Baskerville Old Face" panose="02020602080505020303" pitchFamily="18" charset="0"/>
                <a:cs typeface="Tahoma" panose="020B0604030504040204" pitchFamily="34" charset="-78"/>
              </a:rPr>
              <a:t>recv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-keys 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58118E89F3A912897C070ADBF76221572C52609D</a:t>
            </a:r>
          </a:p>
        </p:txBody>
      </p:sp>
    </p:spTree>
    <p:extLst>
      <p:ext uri="{BB962C8B-B14F-4D97-AF65-F5344CB8AC3E}">
        <p14:creationId xmlns:p14="http://schemas.microsoft.com/office/powerpoint/2010/main" val="22670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$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sudo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apt-get update</a:t>
            </a:r>
          </a:p>
          <a:p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$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sudo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apt-get install </a:t>
            </a:r>
            <a:r>
              <a:rPr lang="en-US" dirty="0" err="1">
                <a:latin typeface="Baskerville Old Face" panose="02020602080505020303" pitchFamily="18" charset="0"/>
                <a:cs typeface="Tahoma" panose="020B0604030504040204" pitchFamily="34" charset="-78"/>
              </a:rPr>
              <a:t>docker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-engine</a:t>
            </a:r>
          </a:p>
          <a:p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$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sudo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service </a:t>
            </a:r>
            <a:r>
              <a:rPr lang="en-US" dirty="0" err="1">
                <a:latin typeface="Baskerville Old Face" panose="02020602080505020303" pitchFamily="18" charset="0"/>
                <a:cs typeface="Tahoma" panose="020B0604030504040204" pitchFamily="34" charset="-78"/>
              </a:rPr>
              <a:t>docker</a:t>
            </a:r>
            <a:r>
              <a:rPr lang="en-US" dirty="0">
                <a:latin typeface="Baskerville Old Face" panose="02020602080505020303" pitchFamily="18" charset="0"/>
                <a:cs typeface="Tahoma" panose="020B0604030504040204" pitchFamily="34" charset="-78"/>
              </a:rPr>
              <a:t> 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start</a:t>
            </a:r>
            <a:endParaRPr lang="en-US" dirty="0" smtClean="0"/>
          </a:p>
          <a:p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$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sudo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docker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info</a:t>
            </a:r>
          </a:p>
          <a:p>
            <a:endParaRPr lang="en-US" dirty="0">
              <a:latin typeface="Baskerville Old Face" panose="02020602080505020303" pitchFamily="18" charset="0"/>
              <a:cs typeface="Tahoma" panose="020B0604030504040204" pitchFamily="34" charset="-78"/>
            </a:endParaRPr>
          </a:p>
          <a:p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$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sudo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groupadd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docker</a:t>
            </a:r>
            <a:endParaRPr lang="en-US" dirty="0" smtClean="0">
              <a:latin typeface="Baskerville Old Face" panose="02020602080505020303" pitchFamily="18" charset="0"/>
              <a:cs typeface="Tahoma" panose="020B0604030504040204" pitchFamily="34" charset="-78"/>
            </a:endParaRPr>
          </a:p>
          <a:p>
            <a:endParaRPr lang="en-US" dirty="0" smtClean="0">
              <a:latin typeface="Baskerville Old Face" panose="02020602080505020303" pitchFamily="18" charset="0"/>
              <a:cs typeface="Tahoma" panose="020B0604030504040204" pitchFamily="34" charset="-78"/>
            </a:endParaRPr>
          </a:p>
          <a:p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$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sudo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gpasswd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–a ${USER}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docker</a:t>
            </a:r>
            <a:endParaRPr lang="en-US" dirty="0" smtClean="0">
              <a:latin typeface="Baskerville Old Face" panose="02020602080505020303" pitchFamily="18" charset="0"/>
              <a:cs typeface="Tahoma" panose="020B0604030504040204" pitchFamily="34" charset="-78"/>
            </a:endParaRPr>
          </a:p>
          <a:p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$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sudo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service </a:t>
            </a:r>
            <a:r>
              <a:rPr lang="en-US" dirty="0" err="1" smtClean="0">
                <a:latin typeface="Baskerville Old Face" panose="02020602080505020303" pitchFamily="18" charset="0"/>
                <a:cs typeface="Tahoma" panose="020B0604030504040204" pitchFamily="34" charset="-78"/>
              </a:rPr>
              <a:t>docker</a:t>
            </a:r>
            <a:r>
              <a:rPr lang="en-US" dirty="0" smtClean="0">
                <a:latin typeface="Baskerville Old Face" panose="02020602080505020303" pitchFamily="18" charset="0"/>
                <a:cs typeface="Tahoma" panose="020B0604030504040204" pitchFamily="34" charset="-78"/>
              </a:rPr>
              <a:t> restart</a:t>
            </a:r>
            <a:endParaRPr lang="en-US" dirty="0">
              <a:latin typeface="Baskerville Old Face" panose="02020602080505020303" pitchFamily="18" charset="0"/>
              <a:cs typeface="Tahoma" panose="020B060403050404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5814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013325" y="0"/>
            <a:ext cx="7117200" cy="9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400" dirty="0" smtClean="0">
                <a:solidFill>
                  <a:schemeClr val="bg1"/>
                </a:solidFill>
              </a:rPr>
              <a:t>Terminology</a:t>
            </a:r>
            <a:endParaRPr lang="en" sz="6400" dirty="0">
              <a:solidFill>
                <a:schemeClr val="bg1"/>
              </a:solidFill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2059600"/>
            <a:ext cx="2631900" cy="420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>
                <a:solidFill>
                  <a:schemeClr val="bg1"/>
                </a:solidFill>
              </a:rPr>
              <a:t>Image</a:t>
            </a:r>
            <a:endParaRPr lang="en" sz="2000" b="1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Read only layer used to build a container. They do not change.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3223962" y="2059600"/>
            <a:ext cx="2631900" cy="420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>
                <a:solidFill>
                  <a:schemeClr val="bg1"/>
                </a:solidFill>
              </a:rPr>
              <a:t>Container</a:t>
            </a:r>
            <a:endParaRPr lang="en" sz="2000" b="1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Self contained runtime environment using one or more images. You can commit your changes to a container and create an image.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3"/>
          </p:nvPr>
        </p:nvSpPr>
        <p:spPr>
          <a:xfrm>
            <a:off x="5990725" y="2059600"/>
            <a:ext cx="2631900" cy="420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>
                <a:solidFill>
                  <a:schemeClr val="bg1"/>
                </a:solidFill>
              </a:rPr>
              <a:t>Hub / Registry</a:t>
            </a:r>
            <a:endParaRPr lang="en" sz="2000" b="1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Public or private servers which act as repository where pople can upload images and share what they made. </a:t>
            </a:r>
            <a:endParaRPr lang="en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 lang="en"/>
          </a:p>
        </p:txBody>
      </p:sp>
      <p:sp>
        <p:nvSpPr>
          <p:cNvPr id="150" name="Shape 150"/>
          <p:cNvSpPr/>
          <p:nvPr/>
        </p:nvSpPr>
        <p:spPr>
          <a:xfrm>
            <a:off x="4369200" y="1149807"/>
            <a:ext cx="405600" cy="524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45" y="57866"/>
                </a:moveTo>
                <a:cubicBezTo>
                  <a:pt x="73203" y="57842"/>
                  <a:pt x="68076" y="57296"/>
                  <a:pt x="62996" y="56353"/>
                </a:cubicBezTo>
                <a:cubicBezTo>
                  <a:pt x="61841" y="56155"/>
                  <a:pt x="61095" y="56353"/>
                  <a:pt x="60469" y="57346"/>
                </a:cubicBezTo>
                <a:cubicBezTo>
                  <a:pt x="59097" y="59454"/>
                  <a:pt x="57604" y="61488"/>
                  <a:pt x="56353" y="63670"/>
                </a:cubicBezTo>
                <a:cubicBezTo>
                  <a:pt x="54932" y="66176"/>
                  <a:pt x="54788" y="69028"/>
                  <a:pt x="54788" y="71880"/>
                </a:cubicBezTo>
                <a:cubicBezTo>
                  <a:pt x="54788" y="72054"/>
                  <a:pt x="54884" y="72327"/>
                  <a:pt x="55005" y="72377"/>
                </a:cubicBezTo>
                <a:cubicBezTo>
                  <a:pt x="55149" y="72426"/>
                  <a:pt x="55414" y="72302"/>
                  <a:pt x="55534" y="72178"/>
                </a:cubicBezTo>
                <a:cubicBezTo>
                  <a:pt x="56280" y="71310"/>
                  <a:pt x="57027" y="70417"/>
                  <a:pt x="57749" y="69524"/>
                </a:cubicBezTo>
                <a:cubicBezTo>
                  <a:pt x="62347" y="63819"/>
                  <a:pt x="70002" y="64787"/>
                  <a:pt x="74022" y="67292"/>
                </a:cubicBezTo>
                <a:cubicBezTo>
                  <a:pt x="74431" y="67540"/>
                  <a:pt x="74816" y="67862"/>
                  <a:pt x="75081" y="68234"/>
                </a:cubicBezTo>
                <a:cubicBezTo>
                  <a:pt x="77151" y="71161"/>
                  <a:pt x="78427" y="74386"/>
                  <a:pt x="78042" y="78057"/>
                </a:cubicBezTo>
                <a:cubicBezTo>
                  <a:pt x="77897" y="79446"/>
                  <a:pt x="77488" y="80934"/>
                  <a:pt x="76814" y="82149"/>
                </a:cubicBezTo>
                <a:cubicBezTo>
                  <a:pt x="75105" y="85101"/>
                  <a:pt x="73155" y="87879"/>
                  <a:pt x="71374" y="90806"/>
                </a:cubicBezTo>
                <a:cubicBezTo>
                  <a:pt x="69905" y="93187"/>
                  <a:pt x="68437" y="95568"/>
                  <a:pt x="67233" y="98073"/>
                </a:cubicBezTo>
                <a:cubicBezTo>
                  <a:pt x="65789" y="101099"/>
                  <a:pt x="65957" y="104274"/>
                  <a:pt x="67474" y="107250"/>
                </a:cubicBezTo>
                <a:cubicBezTo>
                  <a:pt x="68341" y="108912"/>
                  <a:pt x="69424" y="110549"/>
                  <a:pt x="70651" y="111963"/>
                </a:cubicBezTo>
                <a:cubicBezTo>
                  <a:pt x="72240" y="113774"/>
                  <a:pt x="74551" y="114270"/>
                  <a:pt x="76766" y="114791"/>
                </a:cubicBezTo>
                <a:cubicBezTo>
                  <a:pt x="85311" y="116775"/>
                  <a:pt x="91907" y="111789"/>
                  <a:pt x="95181" y="105589"/>
                </a:cubicBezTo>
                <a:cubicBezTo>
                  <a:pt x="96529" y="103009"/>
                  <a:pt x="97396" y="100281"/>
                  <a:pt x="97227" y="97304"/>
                </a:cubicBezTo>
                <a:cubicBezTo>
                  <a:pt x="97059" y="93856"/>
                  <a:pt x="95013" y="91674"/>
                  <a:pt x="91691" y="91326"/>
                </a:cubicBezTo>
                <a:cubicBezTo>
                  <a:pt x="90680" y="91227"/>
                  <a:pt x="89693" y="91277"/>
                  <a:pt x="88970" y="92219"/>
                </a:cubicBezTo>
                <a:cubicBezTo>
                  <a:pt x="88802" y="92418"/>
                  <a:pt x="88609" y="92616"/>
                  <a:pt x="88369" y="92740"/>
                </a:cubicBezTo>
                <a:cubicBezTo>
                  <a:pt x="88224" y="92840"/>
                  <a:pt x="87983" y="92864"/>
                  <a:pt x="87839" y="92790"/>
                </a:cubicBezTo>
                <a:cubicBezTo>
                  <a:pt x="87743" y="92740"/>
                  <a:pt x="87695" y="92393"/>
                  <a:pt x="87767" y="92294"/>
                </a:cubicBezTo>
                <a:cubicBezTo>
                  <a:pt x="89187" y="90235"/>
                  <a:pt x="90824" y="88449"/>
                  <a:pt x="93327" y="87829"/>
                </a:cubicBezTo>
                <a:cubicBezTo>
                  <a:pt x="93833" y="87705"/>
                  <a:pt x="94387" y="87656"/>
                  <a:pt x="94916" y="87680"/>
                </a:cubicBezTo>
                <a:cubicBezTo>
                  <a:pt x="98286" y="87953"/>
                  <a:pt x="101801" y="92120"/>
                  <a:pt x="101512" y="95618"/>
                </a:cubicBezTo>
                <a:cubicBezTo>
                  <a:pt x="101271" y="98569"/>
                  <a:pt x="100670" y="101471"/>
                  <a:pt x="99586" y="104224"/>
                </a:cubicBezTo>
                <a:cubicBezTo>
                  <a:pt x="96577" y="111914"/>
                  <a:pt x="90920" y="116453"/>
                  <a:pt x="83289" y="118511"/>
                </a:cubicBezTo>
                <a:cubicBezTo>
                  <a:pt x="79727" y="119454"/>
                  <a:pt x="76068" y="120000"/>
                  <a:pt x="72385" y="119826"/>
                </a:cubicBezTo>
                <a:cubicBezTo>
                  <a:pt x="64561" y="119429"/>
                  <a:pt x="56810" y="118462"/>
                  <a:pt x="49588" y="114989"/>
                </a:cubicBezTo>
                <a:cubicBezTo>
                  <a:pt x="40296" y="110525"/>
                  <a:pt x="33797" y="103505"/>
                  <a:pt x="31390" y="93038"/>
                </a:cubicBezTo>
                <a:cubicBezTo>
                  <a:pt x="29753" y="85969"/>
                  <a:pt x="30355" y="79049"/>
                  <a:pt x="33917" y="72649"/>
                </a:cubicBezTo>
                <a:cubicBezTo>
                  <a:pt x="35891" y="69152"/>
                  <a:pt x="38611" y="66473"/>
                  <a:pt x="42583" y="65481"/>
                </a:cubicBezTo>
                <a:cubicBezTo>
                  <a:pt x="43233" y="65332"/>
                  <a:pt x="43907" y="65233"/>
                  <a:pt x="44557" y="65183"/>
                </a:cubicBezTo>
                <a:cubicBezTo>
                  <a:pt x="48312" y="64960"/>
                  <a:pt x="49540" y="65779"/>
                  <a:pt x="50984" y="69350"/>
                </a:cubicBezTo>
                <a:cubicBezTo>
                  <a:pt x="51057" y="69524"/>
                  <a:pt x="51201" y="69673"/>
                  <a:pt x="51321" y="69822"/>
                </a:cubicBezTo>
                <a:cubicBezTo>
                  <a:pt x="51418" y="69673"/>
                  <a:pt x="51562" y="69549"/>
                  <a:pt x="51586" y="69400"/>
                </a:cubicBezTo>
                <a:cubicBezTo>
                  <a:pt x="52477" y="64762"/>
                  <a:pt x="54716" y="60793"/>
                  <a:pt x="57243" y="56949"/>
                </a:cubicBezTo>
                <a:cubicBezTo>
                  <a:pt x="57388" y="56725"/>
                  <a:pt x="57556" y="56502"/>
                  <a:pt x="57725" y="56304"/>
                </a:cubicBezTo>
                <a:cubicBezTo>
                  <a:pt x="58134" y="55733"/>
                  <a:pt x="57917" y="55485"/>
                  <a:pt x="57364" y="55262"/>
                </a:cubicBezTo>
                <a:cubicBezTo>
                  <a:pt x="54980" y="54344"/>
                  <a:pt x="52573" y="53501"/>
                  <a:pt x="50262" y="52410"/>
                </a:cubicBezTo>
                <a:cubicBezTo>
                  <a:pt x="43522" y="49185"/>
                  <a:pt x="38876" y="43877"/>
                  <a:pt x="36324" y="36684"/>
                </a:cubicBezTo>
                <a:cubicBezTo>
                  <a:pt x="35025" y="32988"/>
                  <a:pt x="34326" y="29144"/>
                  <a:pt x="34182" y="25175"/>
                </a:cubicBezTo>
                <a:cubicBezTo>
                  <a:pt x="34110" y="22273"/>
                  <a:pt x="34062" y="19421"/>
                  <a:pt x="34471" y="16544"/>
                </a:cubicBezTo>
                <a:cubicBezTo>
                  <a:pt x="34808" y="14113"/>
                  <a:pt x="33773" y="12079"/>
                  <a:pt x="32184" y="10392"/>
                </a:cubicBezTo>
                <a:cubicBezTo>
                  <a:pt x="28573" y="6548"/>
                  <a:pt x="24072" y="5159"/>
                  <a:pt x="19017" y="5878"/>
                </a:cubicBezTo>
                <a:cubicBezTo>
                  <a:pt x="11458" y="6969"/>
                  <a:pt x="7606" y="13691"/>
                  <a:pt x="6812" y="18503"/>
                </a:cubicBezTo>
                <a:cubicBezTo>
                  <a:pt x="6234" y="21827"/>
                  <a:pt x="7462" y="24754"/>
                  <a:pt x="9821" y="27085"/>
                </a:cubicBezTo>
                <a:cubicBezTo>
                  <a:pt x="11289" y="28524"/>
                  <a:pt x="12974" y="29020"/>
                  <a:pt x="14972" y="28052"/>
                </a:cubicBezTo>
                <a:cubicBezTo>
                  <a:pt x="16224" y="27432"/>
                  <a:pt x="16657" y="27829"/>
                  <a:pt x="16585" y="29268"/>
                </a:cubicBezTo>
                <a:cubicBezTo>
                  <a:pt x="16513" y="31326"/>
                  <a:pt x="15430" y="32691"/>
                  <a:pt x="13552" y="33410"/>
                </a:cubicBezTo>
                <a:cubicBezTo>
                  <a:pt x="10688" y="34526"/>
                  <a:pt x="8328" y="33534"/>
                  <a:pt x="6162" y="31649"/>
                </a:cubicBezTo>
                <a:cubicBezTo>
                  <a:pt x="4597" y="30260"/>
                  <a:pt x="3634" y="28474"/>
                  <a:pt x="2984" y="26465"/>
                </a:cubicBezTo>
                <a:cubicBezTo>
                  <a:pt x="0" y="17015"/>
                  <a:pt x="5199" y="4415"/>
                  <a:pt x="17307" y="2033"/>
                </a:cubicBezTo>
                <a:cubicBezTo>
                  <a:pt x="19883" y="1537"/>
                  <a:pt x="22483" y="1264"/>
                  <a:pt x="25083" y="1711"/>
                </a:cubicBezTo>
                <a:cubicBezTo>
                  <a:pt x="31558" y="2827"/>
                  <a:pt x="35675" y="6845"/>
                  <a:pt x="37865" y="13121"/>
                </a:cubicBezTo>
                <a:cubicBezTo>
                  <a:pt x="37961" y="13393"/>
                  <a:pt x="38010" y="13666"/>
                  <a:pt x="38106" y="13914"/>
                </a:cubicBezTo>
                <a:cubicBezTo>
                  <a:pt x="38226" y="14262"/>
                  <a:pt x="38395" y="14609"/>
                  <a:pt x="38539" y="14956"/>
                </a:cubicBezTo>
                <a:cubicBezTo>
                  <a:pt x="38780" y="14733"/>
                  <a:pt x="39021" y="14510"/>
                  <a:pt x="39237" y="14237"/>
                </a:cubicBezTo>
                <a:cubicBezTo>
                  <a:pt x="43787" y="8334"/>
                  <a:pt x="49757" y="5481"/>
                  <a:pt x="57051" y="5630"/>
                </a:cubicBezTo>
                <a:cubicBezTo>
                  <a:pt x="59434" y="5704"/>
                  <a:pt x="61889" y="5729"/>
                  <a:pt x="64224" y="6225"/>
                </a:cubicBezTo>
                <a:cubicBezTo>
                  <a:pt x="72072" y="7862"/>
                  <a:pt x="77753" y="12302"/>
                  <a:pt x="80256" y="20363"/>
                </a:cubicBezTo>
                <a:cubicBezTo>
                  <a:pt x="81941" y="25795"/>
                  <a:pt x="81147" y="31128"/>
                  <a:pt x="78836" y="36238"/>
                </a:cubicBezTo>
                <a:cubicBezTo>
                  <a:pt x="76140" y="42190"/>
                  <a:pt x="72240" y="47201"/>
                  <a:pt x="67233" y="51293"/>
                </a:cubicBezTo>
                <a:cubicBezTo>
                  <a:pt x="66896" y="51541"/>
                  <a:pt x="66559" y="51765"/>
                  <a:pt x="66270" y="52038"/>
                </a:cubicBezTo>
                <a:cubicBezTo>
                  <a:pt x="66126" y="52162"/>
                  <a:pt x="66006" y="52335"/>
                  <a:pt x="65885" y="52484"/>
                </a:cubicBezTo>
                <a:cubicBezTo>
                  <a:pt x="66078" y="52608"/>
                  <a:pt x="66270" y="52831"/>
                  <a:pt x="66463" y="52856"/>
                </a:cubicBezTo>
                <a:cubicBezTo>
                  <a:pt x="69713" y="53253"/>
                  <a:pt x="72962" y="53799"/>
                  <a:pt x="76212" y="53972"/>
                </a:cubicBezTo>
                <a:cubicBezTo>
                  <a:pt x="82471" y="54319"/>
                  <a:pt x="88609" y="53551"/>
                  <a:pt x="94651" y="51839"/>
                </a:cubicBezTo>
                <a:cubicBezTo>
                  <a:pt x="101464" y="49880"/>
                  <a:pt x="106206" y="45440"/>
                  <a:pt x="109456" y="39115"/>
                </a:cubicBezTo>
                <a:cubicBezTo>
                  <a:pt x="110635" y="36808"/>
                  <a:pt x="111695" y="34427"/>
                  <a:pt x="111863" y="31748"/>
                </a:cubicBezTo>
                <a:cubicBezTo>
                  <a:pt x="111863" y="31674"/>
                  <a:pt x="111887" y="31599"/>
                  <a:pt x="111887" y="31525"/>
                </a:cubicBezTo>
                <a:cubicBezTo>
                  <a:pt x="112056" y="26936"/>
                  <a:pt x="111285" y="26738"/>
                  <a:pt x="107915" y="26539"/>
                </a:cubicBezTo>
                <a:cubicBezTo>
                  <a:pt x="104882" y="26366"/>
                  <a:pt x="102980" y="24803"/>
                  <a:pt x="101945" y="21901"/>
                </a:cubicBezTo>
                <a:cubicBezTo>
                  <a:pt x="101247" y="19966"/>
                  <a:pt x="100405" y="18131"/>
                  <a:pt x="100405" y="15973"/>
                </a:cubicBezTo>
                <a:cubicBezTo>
                  <a:pt x="100429" y="13716"/>
                  <a:pt x="100910" y="11632"/>
                  <a:pt x="101921" y="9623"/>
                </a:cubicBezTo>
                <a:cubicBezTo>
                  <a:pt x="102355" y="8755"/>
                  <a:pt x="102643" y="7689"/>
                  <a:pt x="102619" y="6696"/>
                </a:cubicBezTo>
                <a:cubicBezTo>
                  <a:pt x="102571" y="4489"/>
                  <a:pt x="101295" y="3373"/>
                  <a:pt x="99129" y="3348"/>
                </a:cubicBezTo>
                <a:cubicBezTo>
                  <a:pt x="98455" y="3323"/>
                  <a:pt x="97781" y="3447"/>
                  <a:pt x="97131" y="3323"/>
                </a:cubicBezTo>
                <a:cubicBezTo>
                  <a:pt x="96770" y="3249"/>
                  <a:pt x="96337" y="2852"/>
                  <a:pt x="96168" y="2505"/>
                </a:cubicBezTo>
                <a:cubicBezTo>
                  <a:pt x="96096" y="2356"/>
                  <a:pt x="96481" y="1761"/>
                  <a:pt x="96794" y="1612"/>
                </a:cubicBezTo>
                <a:cubicBezTo>
                  <a:pt x="98936" y="545"/>
                  <a:pt x="101103" y="0"/>
                  <a:pt x="103558" y="595"/>
                </a:cubicBezTo>
                <a:cubicBezTo>
                  <a:pt x="109167" y="1959"/>
                  <a:pt x="112633" y="5952"/>
                  <a:pt x="115305" y="10789"/>
                </a:cubicBezTo>
                <a:cubicBezTo>
                  <a:pt x="119013" y="17461"/>
                  <a:pt x="119999" y="24704"/>
                  <a:pt x="118074" y="32145"/>
                </a:cubicBezTo>
                <a:cubicBezTo>
                  <a:pt x="116678" y="37577"/>
                  <a:pt x="113741" y="42315"/>
                  <a:pt x="110130" y="46581"/>
                </a:cubicBezTo>
                <a:cubicBezTo>
                  <a:pt x="107049" y="50227"/>
                  <a:pt x="103293" y="52856"/>
                  <a:pt x="98816" y="54468"/>
                </a:cubicBezTo>
                <a:cubicBezTo>
                  <a:pt x="92196" y="56849"/>
                  <a:pt x="85360" y="57891"/>
                  <a:pt x="76645" y="57866"/>
                </a:cubicBezTo>
                <a:close/>
                <a:moveTo>
                  <a:pt x="76236" y="26316"/>
                </a:moveTo>
                <a:cubicBezTo>
                  <a:pt x="76164" y="25126"/>
                  <a:pt x="76164" y="24233"/>
                  <a:pt x="76068" y="23340"/>
                </a:cubicBezTo>
                <a:cubicBezTo>
                  <a:pt x="75490" y="18453"/>
                  <a:pt x="73059" y="14882"/>
                  <a:pt x="68774" y="12724"/>
                </a:cubicBezTo>
                <a:cubicBezTo>
                  <a:pt x="67715" y="12178"/>
                  <a:pt x="66583" y="11707"/>
                  <a:pt x="65452" y="11310"/>
                </a:cubicBezTo>
                <a:cubicBezTo>
                  <a:pt x="56569" y="8259"/>
                  <a:pt x="48794" y="9946"/>
                  <a:pt x="42126" y="16891"/>
                </a:cubicBezTo>
                <a:cubicBezTo>
                  <a:pt x="39117" y="20041"/>
                  <a:pt x="38106" y="23761"/>
                  <a:pt x="38539" y="28028"/>
                </a:cubicBezTo>
                <a:cubicBezTo>
                  <a:pt x="38900" y="31773"/>
                  <a:pt x="39983" y="35295"/>
                  <a:pt x="41572" y="38644"/>
                </a:cubicBezTo>
                <a:cubicBezTo>
                  <a:pt x="42752" y="41124"/>
                  <a:pt x="44148" y="43505"/>
                  <a:pt x="46363" y="45167"/>
                </a:cubicBezTo>
                <a:cubicBezTo>
                  <a:pt x="50094" y="47945"/>
                  <a:pt x="54234" y="49731"/>
                  <a:pt x="58736" y="50797"/>
                </a:cubicBezTo>
                <a:cubicBezTo>
                  <a:pt x="60565" y="51219"/>
                  <a:pt x="62010" y="50797"/>
                  <a:pt x="63358" y="49632"/>
                </a:cubicBezTo>
                <a:cubicBezTo>
                  <a:pt x="66054" y="47275"/>
                  <a:pt x="68557" y="44720"/>
                  <a:pt x="70772" y="41868"/>
                </a:cubicBezTo>
                <a:cubicBezTo>
                  <a:pt x="74431" y="37205"/>
                  <a:pt x="75875" y="31847"/>
                  <a:pt x="76236" y="26316"/>
                </a:cubicBezTo>
              </a:path>
            </a:pathLst>
          </a:custGeom>
          <a:solidFill>
            <a:srgbClr val="43434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kern="0">
              <a:solidFill>
                <a:srgbClr val="5B2CB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090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568225" y="2882400"/>
            <a:ext cx="6007500" cy="1093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dirty="0" smtClean="0"/>
              <a:t>Virtualization </a:t>
            </a:r>
            <a:r>
              <a:rPr lang="en-US" dirty="0"/>
              <a:t>is like a Swiss army knife. You can use it in a number of different </a:t>
            </a:r>
            <a:r>
              <a:rPr lang="en-US" dirty="0" smtClean="0"/>
              <a:t>situations</a:t>
            </a:r>
            <a:endParaRPr lang="en-US"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38388" y="6333200"/>
            <a:ext cx="9105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lang="en"/>
          </a:p>
        </p:txBody>
      </p:sp>
      <p:sp>
        <p:nvSpPr>
          <p:cNvPr id="104" name="Shape 104"/>
          <p:cNvSpPr/>
          <p:nvPr/>
        </p:nvSpPr>
        <p:spPr>
          <a:xfrm>
            <a:off x="4450925" y="5894284"/>
            <a:ext cx="242100" cy="31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45" y="57866"/>
                </a:moveTo>
                <a:cubicBezTo>
                  <a:pt x="73203" y="57842"/>
                  <a:pt x="68076" y="57296"/>
                  <a:pt x="62996" y="56353"/>
                </a:cubicBezTo>
                <a:cubicBezTo>
                  <a:pt x="61841" y="56155"/>
                  <a:pt x="61095" y="56353"/>
                  <a:pt x="60469" y="57346"/>
                </a:cubicBezTo>
                <a:cubicBezTo>
                  <a:pt x="59097" y="59454"/>
                  <a:pt x="57604" y="61488"/>
                  <a:pt x="56353" y="63670"/>
                </a:cubicBezTo>
                <a:cubicBezTo>
                  <a:pt x="54932" y="66176"/>
                  <a:pt x="54788" y="69028"/>
                  <a:pt x="54788" y="71880"/>
                </a:cubicBezTo>
                <a:cubicBezTo>
                  <a:pt x="54788" y="72054"/>
                  <a:pt x="54884" y="72327"/>
                  <a:pt x="55005" y="72377"/>
                </a:cubicBezTo>
                <a:cubicBezTo>
                  <a:pt x="55149" y="72426"/>
                  <a:pt x="55414" y="72302"/>
                  <a:pt x="55534" y="72178"/>
                </a:cubicBezTo>
                <a:cubicBezTo>
                  <a:pt x="56280" y="71310"/>
                  <a:pt x="57027" y="70417"/>
                  <a:pt x="57749" y="69524"/>
                </a:cubicBezTo>
                <a:cubicBezTo>
                  <a:pt x="62347" y="63819"/>
                  <a:pt x="70002" y="64787"/>
                  <a:pt x="74022" y="67292"/>
                </a:cubicBezTo>
                <a:cubicBezTo>
                  <a:pt x="74431" y="67540"/>
                  <a:pt x="74816" y="67862"/>
                  <a:pt x="75081" y="68234"/>
                </a:cubicBezTo>
                <a:cubicBezTo>
                  <a:pt x="77151" y="71161"/>
                  <a:pt x="78427" y="74386"/>
                  <a:pt x="78042" y="78057"/>
                </a:cubicBezTo>
                <a:cubicBezTo>
                  <a:pt x="77897" y="79446"/>
                  <a:pt x="77488" y="80934"/>
                  <a:pt x="76814" y="82149"/>
                </a:cubicBezTo>
                <a:cubicBezTo>
                  <a:pt x="75105" y="85101"/>
                  <a:pt x="73155" y="87879"/>
                  <a:pt x="71374" y="90806"/>
                </a:cubicBezTo>
                <a:cubicBezTo>
                  <a:pt x="69905" y="93187"/>
                  <a:pt x="68437" y="95568"/>
                  <a:pt x="67233" y="98073"/>
                </a:cubicBezTo>
                <a:cubicBezTo>
                  <a:pt x="65789" y="101099"/>
                  <a:pt x="65957" y="104274"/>
                  <a:pt x="67474" y="107250"/>
                </a:cubicBezTo>
                <a:cubicBezTo>
                  <a:pt x="68341" y="108912"/>
                  <a:pt x="69424" y="110549"/>
                  <a:pt x="70651" y="111963"/>
                </a:cubicBezTo>
                <a:cubicBezTo>
                  <a:pt x="72240" y="113774"/>
                  <a:pt x="74551" y="114270"/>
                  <a:pt x="76766" y="114791"/>
                </a:cubicBezTo>
                <a:cubicBezTo>
                  <a:pt x="85311" y="116775"/>
                  <a:pt x="91907" y="111789"/>
                  <a:pt x="95181" y="105589"/>
                </a:cubicBezTo>
                <a:cubicBezTo>
                  <a:pt x="96529" y="103009"/>
                  <a:pt x="97396" y="100281"/>
                  <a:pt x="97227" y="97304"/>
                </a:cubicBezTo>
                <a:cubicBezTo>
                  <a:pt x="97059" y="93856"/>
                  <a:pt x="95013" y="91674"/>
                  <a:pt x="91691" y="91326"/>
                </a:cubicBezTo>
                <a:cubicBezTo>
                  <a:pt x="90680" y="91227"/>
                  <a:pt x="89693" y="91277"/>
                  <a:pt x="88970" y="92219"/>
                </a:cubicBezTo>
                <a:cubicBezTo>
                  <a:pt x="88802" y="92418"/>
                  <a:pt x="88609" y="92616"/>
                  <a:pt x="88369" y="92740"/>
                </a:cubicBezTo>
                <a:cubicBezTo>
                  <a:pt x="88224" y="92840"/>
                  <a:pt x="87983" y="92864"/>
                  <a:pt x="87839" y="92790"/>
                </a:cubicBezTo>
                <a:cubicBezTo>
                  <a:pt x="87743" y="92740"/>
                  <a:pt x="87695" y="92393"/>
                  <a:pt x="87767" y="92294"/>
                </a:cubicBezTo>
                <a:cubicBezTo>
                  <a:pt x="89187" y="90235"/>
                  <a:pt x="90824" y="88449"/>
                  <a:pt x="93327" y="87829"/>
                </a:cubicBezTo>
                <a:cubicBezTo>
                  <a:pt x="93833" y="87705"/>
                  <a:pt x="94387" y="87656"/>
                  <a:pt x="94916" y="87680"/>
                </a:cubicBezTo>
                <a:cubicBezTo>
                  <a:pt x="98286" y="87953"/>
                  <a:pt x="101801" y="92120"/>
                  <a:pt x="101512" y="95618"/>
                </a:cubicBezTo>
                <a:cubicBezTo>
                  <a:pt x="101271" y="98569"/>
                  <a:pt x="100670" y="101471"/>
                  <a:pt x="99586" y="104224"/>
                </a:cubicBezTo>
                <a:cubicBezTo>
                  <a:pt x="96577" y="111914"/>
                  <a:pt x="90920" y="116453"/>
                  <a:pt x="83289" y="118511"/>
                </a:cubicBezTo>
                <a:cubicBezTo>
                  <a:pt x="79727" y="119454"/>
                  <a:pt x="76068" y="120000"/>
                  <a:pt x="72385" y="119826"/>
                </a:cubicBezTo>
                <a:cubicBezTo>
                  <a:pt x="64561" y="119429"/>
                  <a:pt x="56810" y="118462"/>
                  <a:pt x="49588" y="114989"/>
                </a:cubicBezTo>
                <a:cubicBezTo>
                  <a:pt x="40296" y="110525"/>
                  <a:pt x="33797" y="103505"/>
                  <a:pt x="31390" y="93038"/>
                </a:cubicBezTo>
                <a:cubicBezTo>
                  <a:pt x="29753" y="85969"/>
                  <a:pt x="30355" y="79049"/>
                  <a:pt x="33917" y="72649"/>
                </a:cubicBezTo>
                <a:cubicBezTo>
                  <a:pt x="35891" y="69152"/>
                  <a:pt x="38611" y="66473"/>
                  <a:pt x="42583" y="65481"/>
                </a:cubicBezTo>
                <a:cubicBezTo>
                  <a:pt x="43233" y="65332"/>
                  <a:pt x="43907" y="65233"/>
                  <a:pt x="44557" y="65183"/>
                </a:cubicBezTo>
                <a:cubicBezTo>
                  <a:pt x="48312" y="64960"/>
                  <a:pt x="49540" y="65779"/>
                  <a:pt x="50984" y="69350"/>
                </a:cubicBezTo>
                <a:cubicBezTo>
                  <a:pt x="51057" y="69524"/>
                  <a:pt x="51201" y="69673"/>
                  <a:pt x="51321" y="69822"/>
                </a:cubicBezTo>
                <a:cubicBezTo>
                  <a:pt x="51418" y="69673"/>
                  <a:pt x="51562" y="69549"/>
                  <a:pt x="51586" y="69400"/>
                </a:cubicBezTo>
                <a:cubicBezTo>
                  <a:pt x="52477" y="64762"/>
                  <a:pt x="54716" y="60793"/>
                  <a:pt x="57243" y="56949"/>
                </a:cubicBezTo>
                <a:cubicBezTo>
                  <a:pt x="57388" y="56725"/>
                  <a:pt x="57556" y="56502"/>
                  <a:pt x="57725" y="56304"/>
                </a:cubicBezTo>
                <a:cubicBezTo>
                  <a:pt x="58134" y="55733"/>
                  <a:pt x="57917" y="55485"/>
                  <a:pt x="57364" y="55262"/>
                </a:cubicBezTo>
                <a:cubicBezTo>
                  <a:pt x="54980" y="54344"/>
                  <a:pt x="52573" y="53501"/>
                  <a:pt x="50262" y="52410"/>
                </a:cubicBezTo>
                <a:cubicBezTo>
                  <a:pt x="43522" y="49185"/>
                  <a:pt x="38876" y="43877"/>
                  <a:pt x="36324" y="36684"/>
                </a:cubicBezTo>
                <a:cubicBezTo>
                  <a:pt x="35025" y="32988"/>
                  <a:pt x="34326" y="29144"/>
                  <a:pt x="34182" y="25175"/>
                </a:cubicBezTo>
                <a:cubicBezTo>
                  <a:pt x="34110" y="22273"/>
                  <a:pt x="34062" y="19421"/>
                  <a:pt x="34471" y="16544"/>
                </a:cubicBezTo>
                <a:cubicBezTo>
                  <a:pt x="34808" y="14113"/>
                  <a:pt x="33773" y="12079"/>
                  <a:pt x="32184" y="10392"/>
                </a:cubicBezTo>
                <a:cubicBezTo>
                  <a:pt x="28573" y="6548"/>
                  <a:pt x="24072" y="5159"/>
                  <a:pt x="19017" y="5878"/>
                </a:cubicBezTo>
                <a:cubicBezTo>
                  <a:pt x="11458" y="6969"/>
                  <a:pt x="7606" y="13691"/>
                  <a:pt x="6812" y="18503"/>
                </a:cubicBezTo>
                <a:cubicBezTo>
                  <a:pt x="6234" y="21827"/>
                  <a:pt x="7462" y="24754"/>
                  <a:pt x="9821" y="27085"/>
                </a:cubicBezTo>
                <a:cubicBezTo>
                  <a:pt x="11289" y="28524"/>
                  <a:pt x="12974" y="29020"/>
                  <a:pt x="14972" y="28052"/>
                </a:cubicBezTo>
                <a:cubicBezTo>
                  <a:pt x="16224" y="27432"/>
                  <a:pt x="16657" y="27829"/>
                  <a:pt x="16585" y="29268"/>
                </a:cubicBezTo>
                <a:cubicBezTo>
                  <a:pt x="16513" y="31326"/>
                  <a:pt x="15430" y="32691"/>
                  <a:pt x="13552" y="33410"/>
                </a:cubicBezTo>
                <a:cubicBezTo>
                  <a:pt x="10688" y="34526"/>
                  <a:pt x="8328" y="33534"/>
                  <a:pt x="6162" y="31649"/>
                </a:cubicBezTo>
                <a:cubicBezTo>
                  <a:pt x="4597" y="30260"/>
                  <a:pt x="3634" y="28474"/>
                  <a:pt x="2984" y="26465"/>
                </a:cubicBezTo>
                <a:cubicBezTo>
                  <a:pt x="0" y="17015"/>
                  <a:pt x="5199" y="4415"/>
                  <a:pt x="17307" y="2033"/>
                </a:cubicBezTo>
                <a:cubicBezTo>
                  <a:pt x="19883" y="1537"/>
                  <a:pt x="22483" y="1264"/>
                  <a:pt x="25083" y="1711"/>
                </a:cubicBezTo>
                <a:cubicBezTo>
                  <a:pt x="31558" y="2827"/>
                  <a:pt x="35675" y="6845"/>
                  <a:pt x="37865" y="13121"/>
                </a:cubicBezTo>
                <a:cubicBezTo>
                  <a:pt x="37961" y="13393"/>
                  <a:pt x="38010" y="13666"/>
                  <a:pt x="38106" y="13914"/>
                </a:cubicBezTo>
                <a:cubicBezTo>
                  <a:pt x="38226" y="14262"/>
                  <a:pt x="38395" y="14609"/>
                  <a:pt x="38539" y="14956"/>
                </a:cubicBezTo>
                <a:cubicBezTo>
                  <a:pt x="38780" y="14733"/>
                  <a:pt x="39021" y="14510"/>
                  <a:pt x="39237" y="14237"/>
                </a:cubicBezTo>
                <a:cubicBezTo>
                  <a:pt x="43787" y="8334"/>
                  <a:pt x="49757" y="5481"/>
                  <a:pt x="57051" y="5630"/>
                </a:cubicBezTo>
                <a:cubicBezTo>
                  <a:pt x="59434" y="5704"/>
                  <a:pt x="61889" y="5729"/>
                  <a:pt x="64224" y="6225"/>
                </a:cubicBezTo>
                <a:cubicBezTo>
                  <a:pt x="72072" y="7862"/>
                  <a:pt x="77753" y="12302"/>
                  <a:pt x="80256" y="20363"/>
                </a:cubicBezTo>
                <a:cubicBezTo>
                  <a:pt x="81941" y="25795"/>
                  <a:pt x="81147" y="31128"/>
                  <a:pt x="78836" y="36238"/>
                </a:cubicBezTo>
                <a:cubicBezTo>
                  <a:pt x="76140" y="42190"/>
                  <a:pt x="72240" y="47201"/>
                  <a:pt x="67233" y="51293"/>
                </a:cubicBezTo>
                <a:cubicBezTo>
                  <a:pt x="66896" y="51541"/>
                  <a:pt x="66559" y="51765"/>
                  <a:pt x="66270" y="52038"/>
                </a:cubicBezTo>
                <a:cubicBezTo>
                  <a:pt x="66126" y="52162"/>
                  <a:pt x="66006" y="52335"/>
                  <a:pt x="65885" y="52484"/>
                </a:cubicBezTo>
                <a:cubicBezTo>
                  <a:pt x="66078" y="52608"/>
                  <a:pt x="66270" y="52831"/>
                  <a:pt x="66463" y="52856"/>
                </a:cubicBezTo>
                <a:cubicBezTo>
                  <a:pt x="69713" y="53253"/>
                  <a:pt x="72962" y="53799"/>
                  <a:pt x="76212" y="53972"/>
                </a:cubicBezTo>
                <a:cubicBezTo>
                  <a:pt x="82471" y="54319"/>
                  <a:pt x="88609" y="53551"/>
                  <a:pt x="94651" y="51839"/>
                </a:cubicBezTo>
                <a:cubicBezTo>
                  <a:pt x="101464" y="49880"/>
                  <a:pt x="106206" y="45440"/>
                  <a:pt x="109456" y="39115"/>
                </a:cubicBezTo>
                <a:cubicBezTo>
                  <a:pt x="110635" y="36808"/>
                  <a:pt x="111695" y="34427"/>
                  <a:pt x="111863" y="31748"/>
                </a:cubicBezTo>
                <a:cubicBezTo>
                  <a:pt x="111863" y="31674"/>
                  <a:pt x="111887" y="31599"/>
                  <a:pt x="111887" y="31525"/>
                </a:cubicBezTo>
                <a:cubicBezTo>
                  <a:pt x="112056" y="26936"/>
                  <a:pt x="111285" y="26738"/>
                  <a:pt x="107915" y="26539"/>
                </a:cubicBezTo>
                <a:cubicBezTo>
                  <a:pt x="104882" y="26366"/>
                  <a:pt x="102980" y="24803"/>
                  <a:pt x="101945" y="21901"/>
                </a:cubicBezTo>
                <a:cubicBezTo>
                  <a:pt x="101247" y="19966"/>
                  <a:pt x="100405" y="18131"/>
                  <a:pt x="100405" y="15973"/>
                </a:cubicBezTo>
                <a:cubicBezTo>
                  <a:pt x="100429" y="13716"/>
                  <a:pt x="100910" y="11632"/>
                  <a:pt x="101921" y="9623"/>
                </a:cubicBezTo>
                <a:cubicBezTo>
                  <a:pt x="102355" y="8755"/>
                  <a:pt x="102643" y="7689"/>
                  <a:pt x="102619" y="6696"/>
                </a:cubicBezTo>
                <a:cubicBezTo>
                  <a:pt x="102571" y="4489"/>
                  <a:pt x="101295" y="3373"/>
                  <a:pt x="99129" y="3348"/>
                </a:cubicBezTo>
                <a:cubicBezTo>
                  <a:pt x="98455" y="3323"/>
                  <a:pt x="97781" y="3447"/>
                  <a:pt x="97131" y="3323"/>
                </a:cubicBezTo>
                <a:cubicBezTo>
                  <a:pt x="96770" y="3249"/>
                  <a:pt x="96337" y="2852"/>
                  <a:pt x="96168" y="2505"/>
                </a:cubicBezTo>
                <a:cubicBezTo>
                  <a:pt x="96096" y="2356"/>
                  <a:pt x="96481" y="1761"/>
                  <a:pt x="96794" y="1612"/>
                </a:cubicBezTo>
                <a:cubicBezTo>
                  <a:pt x="98936" y="545"/>
                  <a:pt x="101103" y="0"/>
                  <a:pt x="103558" y="595"/>
                </a:cubicBezTo>
                <a:cubicBezTo>
                  <a:pt x="109167" y="1959"/>
                  <a:pt x="112633" y="5952"/>
                  <a:pt x="115305" y="10789"/>
                </a:cubicBezTo>
                <a:cubicBezTo>
                  <a:pt x="119013" y="17461"/>
                  <a:pt x="119999" y="24704"/>
                  <a:pt x="118074" y="32145"/>
                </a:cubicBezTo>
                <a:cubicBezTo>
                  <a:pt x="116678" y="37577"/>
                  <a:pt x="113741" y="42315"/>
                  <a:pt x="110130" y="46581"/>
                </a:cubicBezTo>
                <a:cubicBezTo>
                  <a:pt x="107049" y="50227"/>
                  <a:pt x="103293" y="52856"/>
                  <a:pt x="98816" y="54468"/>
                </a:cubicBezTo>
                <a:cubicBezTo>
                  <a:pt x="92196" y="56849"/>
                  <a:pt x="85360" y="57891"/>
                  <a:pt x="76645" y="57866"/>
                </a:cubicBezTo>
                <a:close/>
                <a:moveTo>
                  <a:pt x="76236" y="26316"/>
                </a:moveTo>
                <a:cubicBezTo>
                  <a:pt x="76164" y="25126"/>
                  <a:pt x="76164" y="24233"/>
                  <a:pt x="76068" y="23340"/>
                </a:cubicBezTo>
                <a:cubicBezTo>
                  <a:pt x="75490" y="18453"/>
                  <a:pt x="73059" y="14882"/>
                  <a:pt x="68774" y="12724"/>
                </a:cubicBezTo>
                <a:cubicBezTo>
                  <a:pt x="67715" y="12178"/>
                  <a:pt x="66583" y="11707"/>
                  <a:pt x="65452" y="11310"/>
                </a:cubicBezTo>
                <a:cubicBezTo>
                  <a:pt x="56569" y="8259"/>
                  <a:pt x="48794" y="9946"/>
                  <a:pt x="42126" y="16891"/>
                </a:cubicBezTo>
                <a:cubicBezTo>
                  <a:pt x="39117" y="20041"/>
                  <a:pt x="38106" y="23761"/>
                  <a:pt x="38539" y="28028"/>
                </a:cubicBezTo>
                <a:cubicBezTo>
                  <a:pt x="38900" y="31773"/>
                  <a:pt x="39983" y="35295"/>
                  <a:pt x="41572" y="38644"/>
                </a:cubicBezTo>
                <a:cubicBezTo>
                  <a:pt x="42752" y="41124"/>
                  <a:pt x="44148" y="43505"/>
                  <a:pt x="46363" y="45167"/>
                </a:cubicBezTo>
                <a:cubicBezTo>
                  <a:pt x="50094" y="47945"/>
                  <a:pt x="54234" y="49731"/>
                  <a:pt x="58736" y="50797"/>
                </a:cubicBezTo>
                <a:cubicBezTo>
                  <a:pt x="60565" y="51219"/>
                  <a:pt x="62010" y="50797"/>
                  <a:pt x="63358" y="49632"/>
                </a:cubicBezTo>
                <a:cubicBezTo>
                  <a:pt x="66054" y="47275"/>
                  <a:pt x="68557" y="44720"/>
                  <a:pt x="70772" y="41868"/>
                </a:cubicBezTo>
                <a:cubicBezTo>
                  <a:pt x="74431" y="37205"/>
                  <a:pt x="75875" y="31847"/>
                  <a:pt x="76236" y="2631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kern="0">
              <a:solidFill>
                <a:srgbClr val="5B2CB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1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xathrya@bluewyvern</a:t>
            </a: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-</a:t>
            </a:r>
            <a:r>
              <a:rPr lang="en-US" dirty="0" err="1" smtClean="0"/>
              <a:t>ti</a:t>
            </a:r>
            <a:r>
              <a:rPr lang="en-US" dirty="0" smtClean="0"/>
              <a:t> ubuntu:12.04 /bin/bash</a:t>
            </a:r>
          </a:p>
          <a:p>
            <a:r>
              <a:rPr lang="en-US" dirty="0" smtClean="0"/>
              <a:t>$ cat /</a:t>
            </a:r>
            <a:r>
              <a:rPr lang="en-US" dirty="0" err="1" smtClean="0"/>
              <a:t>etc</a:t>
            </a:r>
            <a:r>
              <a:rPr lang="en-US" dirty="0" smtClean="0"/>
              <a:t>/issue</a:t>
            </a:r>
          </a:p>
          <a:p>
            <a:pPr marL="0" indent="0">
              <a:buNone/>
            </a:pPr>
            <a:r>
              <a:rPr lang="en-US" dirty="0" smtClean="0"/>
              <a:t>Ubuntu 12.04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are running a container, open it in interactive mode, and running a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</a:t>
            </a:r>
            <a:r>
              <a:rPr lang="en-US" dirty="0" err="1" smtClean="0"/>
              <a:t>docker</a:t>
            </a:r>
            <a:r>
              <a:rPr lang="en-US" dirty="0" smtClean="0"/>
              <a:t> really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Downloaded the image from Hub / Registry</a:t>
            </a:r>
          </a:p>
          <a:p>
            <a:r>
              <a:rPr lang="en-US" dirty="0" smtClean="0"/>
              <a:t>Generated a new container</a:t>
            </a:r>
          </a:p>
          <a:p>
            <a:r>
              <a:rPr lang="en-US" dirty="0" smtClean="0"/>
              <a:t>Created a new file system</a:t>
            </a:r>
          </a:p>
          <a:p>
            <a:r>
              <a:rPr lang="en-US" dirty="0" smtClean="0"/>
              <a:t>Mounted a read/write layer</a:t>
            </a:r>
          </a:p>
          <a:p>
            <a:r>
              <a:rPr lang="en-US" dirty="0" smtClean="0"/>
              <a:t>Allocated network interface</a:t>
            </a:r>
          </a:p>
          <a:p>
            <a:r>
              <a:rPr lang="en-US" dirty="0" smtClean="0"/>
              <a:t>Setup IP</a:t>
            </a:r>
          </a:p>
          <a:p>
            <a:r>
              <a:rPr lang="en-US" dirty="0" smtClean="0"/>
              <a:t>Setup NAT</a:t>
            </a:r>
          </a:p>
          <a:p>
            <a:r>
              <a:rPr lang="en-US" dirty="0" smtClean="0"/>
              <a:t>Executed bash shell in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6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Officials and user generated container, such as:</a:t>
            </a:r>
          </a:p>
          <a:p>
            <a:r>
              <a:rPr lang="en-US" dirty="0" err="1" smtClean="0"/>
              <a:t>Nginx</a:t>
            </a:r>
            <a:endParaRPr lang="en-US" dirty="0" smtClean="0"/>
          </a:p>
          <a:p>
            <a:r>
              <a:rPr lang="en-US" dirty="0" smtClean="0"/>
              <a:t>Ubuntu</a:t>
            </a:r>
          </a:p>
          <a:p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Mongo</a:t>
            </a:r>
          </a:p>
          <a:p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7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Try An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-d -P training/</a:t>
            </a:r>
            <a:r>
              <a:rPr lang="en-US" dirty="0" err="1" smtClean="0"/>
              <a:t>webapp</a:t>
            </a:r>
            <a:r>
              <a:rPr lang="en-US" dirty="0" smtClean="0"/>
              <a:t> python app.py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 must see something like: 0.0.0.0:32768-&gt;5000/</a:t>
            </a:r>
            <a:r>
              <a:rPr lang="en-US" dirty="0" err="1" smtClean="0"/>
              <a:t>tcp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 to web browser and enter url: localhost:32768</a:t>
            </a:r>
          </a:p>
          <a:p>
            <a:pPr marL="0" indent="0"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exposed port 5000 (default Python Flask port) to our host in port 32768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–d –p 8080:5000 training/</a:t>
            </a:r>
            <a:r>
              <a:rPr lang="en-US" dirty="0" err="1" smtClean="0"/>
              <a:t>webapp</a:t>
            </a:r>
            <a:r>
              <a:rPr lang="en-US" dirty="0" smtClean="0"/>
              <a:t> python app.py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</a:t>
            </a:r>
            <a:r>
              <a:rPr lang="en-US" dirty="0" err="1" smtClean="0">
                <a:solidFill>
                  <a:srgbClr val="00B0F0"/>
                </a:solidFill>
              </a:rPr>
              <a:t>ubuntu</a:t>
            </a:r>
            <a:r>
              <a:rPr lang="en-US" dirty="0" smtClean="0"/>
              <a:t> /bin/echo hello world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-d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</a:p>
          <a:p>
            <a:r>
              <a:rPr lang="en-US" dirty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-a</a:t>
            </a:r>
          </a:p>
          <a:p>
            <a:r>
              <a:rPr lang="en-US" dirty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stop / start &lt;id&gt;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inspect &lt;id&gt;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attach &lt;id&gt;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commit &lt;id&gt;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rmi</a:t>
            </a:r>
            <a:r>
              <a:rPr lang="en-US" dirty="0" smtClean="0"/>
              <a:t> $(</a:t>
            </a:r>
            <a:r>
              <a:rPr lang="en-US" dirty="0" err="1" smtClean="0"/>
              <a:t>docker</a:t>
            </a:r>
            <a:r>
              <a:rPr lang="en-US" dirty="0" smtClean="0"/>
              <a:t> images -</a:t>
            </a:r>
            <a:r>
              <a:rPr lang="en-US" dirty="0" err="1" smtClean="0"/>
              <a:t>aq</a:t>
            </a:r>
            <a:r>
              <a:rPr lang="en-US" dirty="0" smtClean="0"/>
              <a:t>)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$(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-</a:t>
            </a:r>
            <a:r>
              <a:rPr lang="en-US" dirty="0" err="1" smtClean="0"/>
              <a:t>aq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152781"/>
            <a:ext cx="9144000" cy="188595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71515" y="3562368"/>
            <a:ext cx="791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Cabin" pitchFamily="34" charset="0"/>
              </a:rPr>
              <a:t>Building Own Image</a:t>
            </a:r>
            <a:endParaRPr lang="en-US" sz="6000" dirty="0">
              <a:latin typeface="Cabin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12"/>
            <a:ext cx="9144000" cy="1724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123"/>
          <p:cNvSpPr txBox="1">
            <a:spLocks/>
          </p:cNvSpPr>
          <p:nvPr/>
        </p:nvSpPr>
        <p:spPr>
          <a:xfrm>
            <a:off x="1951598" y="5056786"/>
            <a:ext cx="5240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>
              <a:spcBef>
                <a:spcPts val="0"/>
              </a:spcBef>
              <a:buFont typeface="Quattrocento Sans"/>
              <a:buNone/>
            </a:pPr>
            <a:endParaRPr lang="en" kern="0" dirty="0">
              <a:latin typeface="MS UI Gothic" panose="02000600000000000000" pitchFamily="2" charset="-128"/>
              <a:ea typeface="MS UI Gothic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2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88" y="1230275"/>
            <a:ext cx="418131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Actually two ways</a:t>
            </a:r>
            <a:endParaRPr lang="en" sz="2400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Update container created from an image and commit the results to a new image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Create Dockerfile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 indent="0" rtl="0">
              <a:spcBef>
                <a:spcPts val="0"/>
              </a:spcBef>
              <a:buNone/>
            </a:pPr>
            <a:endParaRPr lang="en" dirty="0"/>
          </a:p>
          <a:p>
            <a:pPr lvl="0" indent="0" rtl="0">
              <a:spcBef>
                <a:spcPts val="0"/>
              </a:spcBef>
              <a:buNone/>
            </a:pPr>
            <a:endParaRPr lang="en" dirty="0" smtClean="0"/>
          </a:p>
          <a:p>
            <a:pPr lvl="0" indent="0" rtl="0">
              <a:spcBef>
                <a:spcPts val="0"/>
              </a:spcBef>
              <a:buNone/>
            </a:pPr>
            <a:r>
              <a:rPr lang="en" dirty="0" smtClean="0"/>
              <a:t>If you having experience with Vagrant, it’s similar concept.</a:t>
            </a:r>
          </a:p>
          <a:p>
            <a:pPr lvl="0" indent="0" rtl="0">
              <a:spcBef>
                <a:spcPts val="0"/>
              </a:spcBef>
              <a:buNone/>
            </a:pPr>
            <a:endParaRPr lang="en" dirty="0" smtClean="0"/>
          </a:p>
          <a:p>
            <a:pPr lvl="0" indent="0" rtl="0">
              <a:spcBef>
                <a:spcPts val="0"/>
              </a:spcBef>
              <a:buNone/>
            </a:pPr>
            <a:r>
              <a:rPr lang="en" dirty="0" smtClean="0"/>
              <a:t>Dockerfile is a file to create and configure a new image so it can be instanced as container.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359708"/>
            <a:ext cx="214624" cy="286165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2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solidFill>
            <a:srgbClr val="002060"/>
          </a:solidFill>
        </p:spPr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626297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[1] Layering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-</a:t>
            </a:r>
            <a:r>
              <a:rPr lang="en-US" dirty="0" err="1" smtClean="0"/>
              <a:t>ti</a:t>
            </a:r>
            <a:r>
              <a:rPr lang="en-US" dirty="0" smtClean="0"/>
              <a:t> training/</a:t>
            </a:r>
            <a:r>
              <a:rPr lang="en-US" dirty="0" err="1" smtClean="0"/>
              <a:t>sinatra</a:t>
            </a:r>
            <a:r>
              <a:rPr lang="en-US" dirty="0" smtClean="0"/>
              <a:t> /bin/bash</a:t>
            </a:r>
          </a:p>
          <a:p>
            <a:pPr marL="0" indent="0">
              <a:buNone/>
            </a:pPr>
            <a:r>
              <a:rPr lang="en-US" dirty="0" smtClean="0"/>
              <a:t>Get the ID from running container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root@ID</a:t>
            </a:r>
            <a:r>
              <a:rPr lang="en-US" dirty="0" smtClean="0"/>
              <a:t>:/# gem install </a:t>
            </a:r>
            <a:r>
              <a:rPr lang="en-US" dirty="0" err="1" smtClean="0"/>
              <a:t>json</a:t>
            </a:r>
            <a:endParaRPr lang="en-US" dirty="0" smtClean="0"/>
          </a:p>
          <a:p>
            <a:r>
              <a:rPr lang="en-US" dirty="0" err="1" smtClean="0"/>
              <a:t>root@ID</a:t>
            </a:r>
            <a:r>
              <a:rPr lang="en-US" dirty="0" smtClean="0"/>
              <a:t>:/# exit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commit -m “Added </a:t>
            </a:r>
            <a:r>
              <a:rPr lang="en-US" dirty="0" err="1" smtClean="0"/>
              <a:t>json</a:t>
            </a:r>
            <a:r>
              <a:rPr lang="en-US" dirty="0" smtClean="0"/>
              <a:t> gem” -a “</a:t>
            </a:r>
            <a:r>
              <a:rPr lang="en-US" dirty="0" err="1" smtClean="0"/>
              <a:t>Xathrya</a:t>
            </a:r>
            <a:r>
              <a:rPr lang="en-US" dirty="0" smtClean="0"/>
              <a:t>” ID </a:t>
            </a:r>
            <a:r>
              <a:rPr lang="en-US" dirty="0" err="1" smtClean="0"/>
              <a:t>xathrya</a:t>
            </a:r>
            <a:r>
              <a:rPr lang="en-US" dirty="0" smtClean="0"/>
              <a:t>/sinatra:v2: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[2] Using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https://docs.docker.com/articles/dockerfile_best-practices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Useful command: FROM, RUN, WORKDIR, EXPOSE, CMD</a:t>
            </a:r>
          </a:p>
        </p:txBody>
      </p:sp>
    </p:spTree>
    <p:extLst>
      <p:ext uri="{BB962C8B-B14F-4D97-AF65-F5344CB8AC3E}">
        <p14:creationId xmlns:p14="http://schemas.microsoft.com/office/powerpoint/2010/main" val="37741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67" y="2258083"/>
            <a:ext cx="3787799" cy="154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Introduction to Docker &amp; Container</a:t>
            </a: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2022300" y="3754618"/>
            <a:ext cx="5591400" cy="104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Let’s start with basic question.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97" y="3054889"/>
            <a:ext cx="543899" cy="74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2400" ker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846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task1 &amp;&amp; cd task1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nano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 ubuntu:14.04</a:t>
            </a:r>
          </a:p>
          <a:p>
            <a:pPr marL="0" indent="0">
              <a:buNone/>
            </a:pPr>
            <a:r>
              <a:rPr lang="en-US" dirty="0" smtClean="0"/>
              <a:t>RUN apt-get update &amp;&amp; apt-get install -y ruby ruby-</a:t>
            </a:r>
            <a:r>
              <a:rPr lang="en-US" dirty="0" err="1" smtClean="0"/>
              <a:t>dev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RUN gem install </a:t>
            </a:r>
            <a:r>
              <a:rPr lang="en-US" dirty="0" err="1" smtClean="0"/>
              <a:t>sinatra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ENV HOSTNAME </a:t>
            </a:r>
            <a:r>
              <a:rPr lang="en-US" dirty="0" err="1" smtClean="0"/>
              <a:t>sinatra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build -t </a:t>
            </a:r>
            <a:r>
              <a:rPr lang="en-US" dirty="0" err="1" smtClean="0"/>
              <a:t>xathrya</a:t>
            </a:r>
            <a:r>
              <a:rPr lang="en-US" smtClean="0"/>
              <a:t>/newsinatra:v1 </a:t>
            </a:r>
            <a:r>
              <a:rPr lang="en-US" dirty="0" smtClean="0"/>
              <a:t>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5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152781"/>
            <a:ext cx="9144000" cy="188595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71515" y="3562368"/>
            <a:ext cx="791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Cabin" pitchFamily="34" charset="0"/>
              </a:rPr>
              <a:t>Container Network</a:t>
            </a:r>
            <a:endParaRPr lang="en-US" sz="6000" dirty="0">
              <a:latin typeface="Cabin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12"/>
            <a:ext cx="9144000" cy="1724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123"/>
          <p:cNvSpPr txBox="1">
            <a:spLocks/>
          </p:cNvSpPr>
          <p:nvPr/>
        </p:nvSpPr>
        <p:spPr>
          <a:xfrm>
            <a:off x="1951598" y="5056786"/>
            <a:ext cx="5240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>
              <a:spcBef>
                <a:spcPts val="0"/>
              </a:spcBef>
              <a:buFont typeface="Quattrocento Sans"/>
              <a:buNone/>
            </a:pPr>
            <a:endParaRPr lang="en" kern="0" dirty="0">
              <a:latin typeface="MS UI Gothic" panose="02000600000000000000" pitchFamily="2" charset="-128"/>
              <a:ea typeface="MS UI Gothic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765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network </a:t>
            </a:r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network create -d bridge net-bridge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-d --net=net-bridge --name ruby training/</a:t>
            </a:r>
            <a:r>
              <a:rPr lang="en-US" dirty="0" err="1" smtClean="0"/>
              <a:t>sinatra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8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152781"/>
            <a:ext cx="9144000" cy="188595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71515" y="3562368"/>
            <a:ext cx="791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Cabin" pitchFamily="34" charset="0"/>
              </a:rPr>
              <a:t>Volume &amp; Storage</a:t>
            </a:r>
            <a:endParaRPr lang="en-US" sz="6000" dirty="0">
              <a:latin typeface="Cabin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12"/>
            <a:ext cx="9144000" cy="1724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123"/>
          <p:cNvSpPr txBox="1">
            <a:spLocks/>
          </p:cNvSpPr>
          <p:nvPr/>
        </p:nvSpPr>
        <p:spPr>
          <a:xfrm>
            <a:off x="1951598" y="5056786"/>
            <a:ext cx="5240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>
              <a:spcBef>
                <a:spcPts val="0"/>
              </a:spcBef>
              <a:buFont typeface="Quattrocento Sans"/>
              <a:buNone/>
            </a:pPr>
            <a:endParaRPr lang="en" kern="0" dirty="0">
              <a:latin typeface="MS UI Gothic" panose="02000600000000000000" pitchFamily="2" charset="-128"/>
              <a:ea typeface="MS UI Gothic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882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Specially-designated directory within one or more containers that bypasses the Union File System. Useful for persistent or shared data.</a:t>
            </a:r>
          </a:p>
          <a:p>
            <a:endParaRPr lang="en-US" dirty="0"/>
          </a:p>
          <a:p>
            <a:r>
              <a:rPr lang="en-US" dirty="0" smtClean="0"/>
              <a:t>Initialized when container is created.</a:t>
            </a:r>
          </a:p>
          <a:p>
            <a:r>
              <a:rPr lang="en-US" dirty="0" smtClean="0"/>
              <a:t>Can be shared and reused among containers</a:t>
            </a:r>
          </a:p>
          <a:p>
            <a:r>
              <a:rPr lang="en-US" dirty="0" smtClean="0"/>
              <a:t>Changes to data volume will not be included when you update image.</a:t>
            </a:r>
          </a:p>
          <a:p>
            <a:r>
              <a:rPr lang="en-US" dirty="0" smtClean="0"/>
              <a:t>Data volume persist even if container is deleted.</a:t>
            </a:r>
          </a:p>
        </p:txBody>
      </p:sp>
    </p:spTree>
    <p:extLst>
      <p:ext uri="{BB962C8B-B14F-4D97-AF65-F5344CB8AC3E}">
        <p14:creationId xmlns:p14="http://schemas.microsoft.com/office/powerpoint/2010/main" val="1036525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-d -P --name web -v /</a:t>
            </a:r>
            <a:r>
              <a:rPr lang="en-US" dirty="0" err="1" smtClean="0"/>
              <a:t>webapp</a:t>
            </a:r>
            <a:r>
              <a:rPr lang="en-US" dirty="0" smtClean="0"/>
              <a:t> training/</a:t>
            </a:r>
            <a:r>
              <a:rPr lang="en-US" dirty="0" err="1" smtClean="0"/>
              <a:t>webapp</a:t>
            </a:r>
            <a:r>
              <a:rPr lang="en-US" dirty="0" smtClean="0"/>
              <a:t> python app.py</a:t>
            </a:r>
          </a:p>
          <a:p>
            <a:pPr marL="0" indent="0">
              <a:buNone/>
            </a:pPr>
            <a:r>
              <a:rPr lang="en-US" dirty="0" smtClean="0"/>
              <a:t>mapped </a:t>
            </a:r>
            <a:r>
              <a:rPr lang="en-US" dirty="0" err="1" smtClean="0"/>
              <a:t>automagically</a:t>
            </a:r>
            <a:r>
              <a:rPr lang="en-US" dirty="0" smtClean="0"/>
              <a:t> chosen by </a:t>
            </a:r>
            <a:r>
              <a:rPr lang="en-US" dirty="0" err="1" smtClean="0"/>
              <a:t>docker</a:t>
            </a:r>
            <a:r>
              <a:rPr lang="en-US" dirty="0" smtClean="0"/>
              <a:t> engine</a:t>
            </a:r>
          </a:p>
          <a:p>
            <a:endParaRPr lang="en-US" dirty="0"/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-d -P --name web -v 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webapp</a:t>
            </a:r>
            <a:r>
              <a:rPr lang="en-US" dirty="0" smtClean="0"/>
              <a:t>:/opt/</a:t>
            </a:r>
            <a:r>
              <a:rPr lang="en-US" dirty="0" err="1" smtClean="0"/>
              <a:t>webapp</a:t>
            </a:r>
            <a:r>
              <a:rPr lang="en-US" dirty="0" smtClean="0"/>
              <a:t> training/</a:t>
            </a:r>
            <a:r>
              <a:rPr lang="en-US" dirty="0" err="1" smtClean="0"/>
              <a:t>webapp</a:t>
            </a:r>
            <a:r>
              <a:rPr lang="en-US" dirty="0" smtClean="0"/>
              <a:t> python.py</a:t>
            </a:r>
          </a:p>
          <a:p>
            <a:pPr marL="0" indent="0">
              <a:buNone/>
            </a:pPr>
            <a:r>
              <a:rPr lang="en-US" dirty="0" smtClean="0"/>
              <a:t>map 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webapp</a:t>
            </a:r>
            <a:r>
              <a:rPr lang="en-US" dirty="0" smtClean="0"/>
              <a:t> (host) to /opt/</a:t>
            </a:r>
            <a:r>
              <a:rPr lang="en-US" dirty="0" err="1" smtClean="0"/>
              <a:t>webapp</a:t>
            </a:r>
            <a:r>
              <a:rPr lang="en-US" dirty="0" smtClean="0"/>
              <a:t> (container)</a:t>
            </a:r>
          </a:p>
        </p:txBody>
      </p:sp>
    </p:spTree>
    <p:extLst>
      <p:ext uri="{BB962C8B-B14F-4D97-AF65-F5344CB8AC3E}">
        <p14:creationId xmlns:p14="http://schemas.microsoft.com/office/powerpoint/2010/main" val="2134998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152781"/>
            <a:ext cx="9144000" cy="188595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71515" y="3562368"/>
            <a:ext cx="791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Cabin" pitchFamily="34" charset="0"/>
              </a:rPr>
              <a:t>And much more!</a:t>
            </a:r>
            <a:endParaRPr lang="en-US" sz="6000" dirty="0">
              <a:latin typeface="Cabin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12"/>
            <a:ext cx="9144000" cy="1724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123"/>
          <p:cNvSpPr txBox="1">
            <a:spLocks/>
          </p:cNvSpPr>
          <p:nvPr/>
        </p:nvSpPr>
        <p:spPr>
          <a:xfrm>
            <a:off x="1951598" y="5056786"/>
            <a:ext cx="5240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>
              <a:spcBef>
                <a:spcPts val="0"/>
              </a:spcBef>
              <a:buFont typeface="Quattrocento Sans"/>
              <a:buNone/>
            </a:pPr>
            <a:endParaRPr lang="en" kern="0" dirty="0">
              <a:latin typeface="MS UI Gothic" panose="02000600000000000000" pitchFamily="2" charset="-128"/>
              <a:ea typeface="MS UI Gothic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04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hlinkClick r:id="rId2"/>
              </a:rPr>
              <a:t>https://docs.docker/com/engine/tutorials/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92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67" y="2258083"/>
            <a:ext cx="3787799" cy="154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Stack Example: DAMP</a:t>
            </a: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2022300" y="3754618"/>
            <a:ext cx="5591400" cy="104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Docker + Apache + MySQL + PHP.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97" y="3054889"/>
            <a:ext cx="543899" cy="74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2400" kern="0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lang="en" sz="2400" kern="0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1653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Like Playing Lego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container you need, like a component, by their function.</a:t>
            </a:r>
          </a:p>
          <a:p>
            <a:pPr lvl="1"/>
            <a:r>
              <a:rPr lang="en-US" dirty="0" smtClean="0"/>
              <a:t>Every container has similar and uniform concept.</a:t>
            </a:r>
          </a:p>
          <a:p>
            <a:r>
              <a:rPr lang="en-US" dirty="0" smtClean="0"/>
              <a:t>Stack the container, to create complex system.</a:t>
            </a:r>
          </a:p>
          <a:p>
            <a:pPr lvl="1"/>
            <a:r>
              <a:rPr lang="en-US" dirty="0" smtClean="0"/>
              <a:t>No need to worry about detail, focus and what you need.</a:t>
            </a:r>
          </a:p>
          <a:p>
            <a:r>
              <a:rPr lang="en-US" dirty="0" smtClean="0"/>
              <a:t>Need to change a component? Just change it</a:t>
            </a:r>
          </a:p>
          <a:p>
            <a:pPr lvl="1"/>
            <a:r>
              <a:rPr lang="en-US" dirty="0" smtClean="0"/>
              <a:t>Upgrade version?</a:t>
            </a:r>
          </a:p>
          <a:p>
            <a:pPr lvl="1"/>
            <a:r>
              <a:rPr lang="en-US" dirty="0" smtClean="0"/>
              <a:t>Rollback?</a:t>
            </a:r>
          </a:p>
        </p:txBody>
      </p:sp>
    </p:spTree>
    <p:extLst>
      <p:ext uri="{BB962C8B-B14F-4D97-AF65-F5344CB8AC3E}">
        <p14:creationId xmlns:p14="http://schemas.microsoft.com/office/powerpoint/2010/main" val="158000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2" y="1066851"/>
            <a:ext cx="3293205" cy="2938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82903"/>
            <a:ext cx="3581400" cy="3581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24630" y="5933522"/>
            <a:ext cx="1609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latin typeface="Lora" panose="02000503000000020004" pitchFamily="2" charset="0"/>
              </a:rPr>
              <a:t>container</a:t>
            </a:r>
            <a:endParaRPr lang="en" sz="2400" b="1" dirty="0">
              <a:latin typeface="Lora" panose="02000503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0736" y="2013847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b="1" dirty="0" smtClean="0">
                <a:latin typeface="Lora" panose="02000503000000020004" pitchFamily="2" charset="0"/>
              </a:rPr>
              <a:t>IS</a:t>
            </a:r>
            <a:endParaRPr lang="en" sz="4800" b="1" dirty="0">
              <a:latin typeface="Lora" panose="02000503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39" y="5789643"/>
            <a:ext cx="3462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latin typeface="Lora" panose="02000503000000020004" pitchFamily="2" charset="0"/>
              </a:rPr>
              <a:t>A lightweight virtual machine</a:t>
            </a:r>
            <a:endParaRPr lang="en" b="1" dirty="0">
              <a:latin typeface="Lor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01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Stack: 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-p 3900:3306 --name </a:t>
            </a:r>
            <a:r>
              <a:rPr lang="en-US" dirty="0" err="1" smtClean="0"/>
              <a:t>mysql</a:t>
            </a:r>
            <a:r>
              <a:rPr lang="en-US" dirty="0" smtClean="0"/>
              <a:t> –e MYSQL_ROOT_PASSWORD=</a:t>
            </a:r>
            <a:r>
              <a:rPr lang="en-US" dirty="0" err="1" smtClean="0"/>
              <a:t>toorsql</a:t>
            </a:r>
            <a:r>
              <a:rPr lang="en-US" dirty="0" smtClean="0"/>
              <a:t> -d </a:t>
            </a:r>
            <a:r>
              <a:rPr lang="en-US" dirty="0" err="1" smtClean="0"/>
              <a:t>mysql:latest</a:t>
            </a:r>
            <a:endParaRPr lang="en-US" dirty="0"/>
          </a:p>
          <a:p>
            <a:r>
              <a:rPr lang="en-US" dirty="0" smtClean="0"/>
              <a:t>$ </a:t>
            </a:r>
            <a:r>
              <a:rPr lang="en-US" dirty="0" err="1" smtClean="0"/>
              <a:t>mysql</a:t>
            </a:r>
            <a:r>
              <a:rPr lang="en-US" dirty="0" smtClean="0"/>
              <a:t> -u root -p -h 127.0.0.1 –p 3900</a:t>
            </a:r>
          </a:p>
          <a:p>
            <a:endParaRPr lang="en-US" dirty="0" smtClean="0"/>
          </a:p>
          <a:p>
            <a:r>
              <a:rPr lang="en-US" dirty="0" err="1"/>
              <a:t>m</a:t>
            </a:r>
            <a:r>
              <a:rPr lang="en-US" dirty="0" err="1" smtClean="0"/>
              <a:t>ysql</a:t>
            </a:r>
            <a:r>
              <a:rPr lang="en-US" dirty="0" smtClean="0"/>
              <a:t>&gt; CREATE USER ‘</a:t>
            </a:r>
            <a:r>
              <a:rPr lang="en-US" dirty="0" err="1" smtClean="0"/>
              <a:t>php</a:t>
            </a:r>
            <a:r>
              <a:rPr lang="en-US" dirty="0" smtClean="0"/>
              <a:t>’@’%’ IDENTIFIED BY ‘pass’;</a:t>
            </a:r>
          </a:p>
          <a:p>
            <a:r>
              <a:rPr lang="en-US" dirty="0" err="1" smtClean="0"/>
              <a:t>mysql</a:t>
            </a:r>
            <a:r>
              <a:rPr lang="en-US" dirty="0" smtClean="0"/>
              <a:t>&gt; GRANT ALL PRIVILEGES ON *.* TO ‘</a:t>
            </a:r>
            <a:r>
              <a:rPr lang="en-US" dirty="0" err="1" smtClean="0"/>
              <a:t>php</a:t>
            </a:r>
            <a:r>
              <a:rPr lang="en-US" dirty="0" smtClean="0"/>
              <a:t>’@’%’ WITH GRANT OPTION;</a:t>
            </a:r>
          </a:p>
          <a:p>
            <a:r>
              <a:rPr lang="en-US" dirty="0" err="1" smtClean="0"/>
              <a:t>mysql</a:t>
            </a:r>
            <a:r>
              <a:rPr lang="en-US" dirty="0" smtClean="0"/>
              <a:t>&gt; FLUSH PRIVILEGES;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23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Stack: Apache (</a:t>
            </a:r>
            <a:r>
              <a:rPr lang="en-US" dirty="0" err="1" smtClean="0"/>
              <a:t>Dockerfile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FROM ubuntu:12.04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RUN apt-get update</a:t>
            </a:r>
          </a:p>
          <a:p>
            <a:pPr marL="0" indent="0">
              <a:buNone/>
            </a:pPr>
            <a:r>
              <a:rPr lang="en-US" dirty="0" smtClean="0"/>
              <a:t>RUN apt-get install -y apache2</a:t>
            </a:r>
          </a:p>
          <a:p>
            <a:pPr marL="0" indent="0">
              <a:buNone/>
            </a:pPr>
            <a:r>
              <a:rPr lang="en-US" dirty="0" smtClean="0"/>
              <a:t>RUN apt-get install -y php5 php5-common php5-cli php5-mysqli php5-curl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EXPOSE 80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CMD [“/</a:t>
            </a:r>
            <a:r>
              <a:rPr lang="en-US" dirty="0" err="1" smtClean="0"/>
              <a:t>usr</a:t>
            </a:r>
            <a:r>
              <a:rPr lang="en-US" dirty="0" smtClean="0"/>
              <a:t>/</a:t>
            </a:r>
            <a:r>
              <a:rPr lang="en-US" dirty="0" err="1" smtClean="0"/>
              <a:t>sbin</a:t>
            </a:r>
            <a:r>
              <a:rPr lang="en-US" dirty="0" smtClean="0"/>
              <a:t>/apache2ctl”, “-D”, “FOREGROUND”]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82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build –t </a:t>
            </a:r>
            <a:r>
              <a:rPr lang="en-US" dirty="0" err="1" smtClean="0"/>
              <a:t>xathrya</a:t>
            </a:r>
            <a:r>
              <a:rPr lang="en-US" dirty="0" smtClean="0"/>
              <a:t>/apache:v1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-d -p 8080:80 --name apache --link </a:t>
            </a:r>
            <a:r>
              <a:rPr lang="en-US" dirty="0" err="1" smtClean="0"/>
              <a:t>mysql:mysql</a:t>
            </a:r>
            <a:r>
              <a:rPr lang="en-US" dirty="0" smtClean="0"/>
              <a:t> -v /</a:t>
            </a:r>
            <a:r>
              <a:rPr lang="en-US" dirty="0" err="1" smtClean="0"/>
              <a:t>var</a:t>
            </a:r>
            <a:r>
              <a:rPr lang="en-US" dirty="0" smtClean="0"/>
              <a:t>/www/html:/</a:t>
            </a:r>
            <a:r>
              <a:rPr lang="en-US" dirty="0" err="1" smtClean="0"/>
              <a:t>var</a:t>
            </a:r>
            <a:r>
              <a:rPr lang="en-US" dirty="0" smtClean="0"/>
              <a:t>/www/html </a:t>
            </a:r>
            <a:r>
              <a:rPr lang="en-US" dirty="0" err="1" smtClean="0"/>
              <a:t>xathrya</a:t>
            </a:r>
            <a:r>
              <a:rPr lang="en-US" dirty="0" smtClean="0"/>
              <a:t>/apache:v1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74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&lt;?</a:t>
            </a:r>
            <a:r>
              <a:rPr lang="en-US" dirty="0" err="1" smtClean="0"/>
              <a:t>php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err="1" smtClean="0"/>
              <a:t>phpinfo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 smtClean="0"/>
              <a:t>?&gt;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Try http://localhost:8080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17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&lt;?</a:t>
            </a:r>
            <a:r>
              <a:rPr lang="en-US" dirty="0" err="1"/>
              <a:t>php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$</a:t>
            </a:r>
            <a:r>
              <a:rPr lang="en-US" dirty="0" err="1" smtClean="0"/>
              <a:t>dsn</a:t>
            </a:r>
            <a:r>
              <a:rPr lang="en-US" dirty="0" smtClean="0"/>
              <a:t> = ‘</a:t>
            </a:r>
            <a:r>
              <a:rPr lang="en-US" dirty="0" err="1" smtClean="0"/>
              <a:t>mysql:host</a:t>
            </a:r>
            <a:r>
              <a:rPr lang="en-US" dirty="0" smtClean="0"/>
              <a:t>=‘.</a:t>
            </a:r>
            <a:r>
              <a:rPr lang="en-US" dirty="0" err="1" smtClean="0"/>
              <a:t>gethostbyname</a:t>
            </a:r>
            <a:r>
              <a:rPr lang="en-US" dirty="0" smtClean="0"/>
              <a:t>(‘</a:t>
            </a:r>
            <a:r>
              <a:rPr lang="en-US" dirty="0" err="1" smtClean="0"/>
              <a:t>mysql</a:t>
            </a:r>
            <a:r>
              <a:rPr lang="en-US" dirty="0" smtClean="0"/>
              <a:t>’);</a:t>
            </a:r>
          </a:p>
          <a:p>
            <a:pPr marL="0" indent="0">
              <a:buNone/>
            </a:pPr>
            <a:r>
              <a:rPr lang="en-US" dirty="0" smtClean="0"/>
              <a:t>$</a:t>
            </a:r>
            <a:r>
              <a:rPr lang="en-US" dirty="0" err="1" smtClean="0"/>
              <a:t>usr</a:t>
            </a:r>
            <a:r>
              <a:rPr lang="en-US" dirty="0" smtClean="0"/>
              <a:t> = ‘</a:t>
            </a:r>
            <a:r>
              <a:rPr lang="en-US" dirty="0" err="1" smtClean="0"/>
              <a:t>php</a:t>
            </a:r>
            <a:r>
              <a:rPr lang="en-US" dirty="0" smtClean="0"/>
              <a:t>’;</a:t>
            </a:r>
          </a:p>
          <a:p>
            <a:pPr marL="0" indent="0">
              <a:buNone/>
            </a:pPr>
            <a:r>
              <a:rPr lang="en-US" dirty="0" smtClean="0"/>
              <a:t>$</a:t>
            </a:r>
            <a:r>
              <a:rPr lang="en-US" dirty="0" err="1" smtClean="0"/>
              <a:t>pwd</a:t>
            </a:r>
            <a:r>
              <a:rPr lang="en-US" dirty="0" smtClean="0"/>
              <a:t> = ‘pass’;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Try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$</a:t>
            </a:r>
            <a:r>
              <a:rPr lang="en-US" dirty="0" err="1" smtClean="0"/>
              <a:t>dbh</a:t>
            </a:r>
            <a:r>
              <a:rPr lang="en-US" dirty="0" smtClean="0"/>
              <a:t> = new PDO($</a:t>
            </a:r>
            <a:r>
              <a:rPr lang="en-US" dirty="0" err="1" smtClean="0"/>
              <a:t>dsn</a:t>
            </a:r>
            <a:r>
              <a:rPr lang="en-US" dirty="0" smtClean="0"/>
              <a:t>, $</a:t>
            </a:r>
            <a:r>
              <a:rPr lang="en-US" dirty="0" err="1" smtClean="0"/>
              <a:t>usr</a:t>
            </a:r>
            <a:r>
              <a:rPr lang="en-US" dirty="0" smtClean="0"/>
              <a:t>, $</a:t>
            </a:r>
            <a:r>
              <a:rPr lang="en-US" dirty="0" err="1" smtClean="0"/>
              <a:t>pwd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} catch (</a:t>
            </a:r>
            <a:r>
              <a:rPr lang="en-US" dirty="0" err="1" smtClean="0"/>
              <a:t>PDOException</a:t>
            </a:r>
            <a:r>
              <a:rPr lang="en-US" dirty="0" smtClean="0"/>
              <a:t> $e) {</a:t>
            </a:r>
          </a:p>
          <a:p>
            <a:pPr marL="0" indent="0">
              <a:buNone/>
            </a:pPr>
            <a:r>
              <a:rPr lang="en-US" dirty="0" smtClean="0"/>
              <a:t>	die (‘Connection failed: ’ . $e-&gt;</a:t>
            </a:r>
            <a:r>
              <a:rPr lang="en-US" dirty="0" err="1" smtClean="0"/>
              <a:t>getMessage</a:t>
            </a:r>
            <a:r>
              <a:rPr lang="en-US" dirty="0" smtClean="0"/>
              <a:t>());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echo ‘Connection made!!!’;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?&gt;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67" y="2258083"/>
            <a:ext cx="3787799" cy="154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DevOps and Modern Day in Software Engineering</a:t>
            </a: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2022300" y="3754618"/>
            <a:ext cx="5591400" cy="104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Neet Dave the developer and Oscar the Operations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97" y="3054889"/>
            <a:ext cx="543899" cy="74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2400" kern="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653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+ Operations</a:t>
            </a:r>
          </a:p>
          <a:p>
            <a:r>
              <a:rPr lang="en-US" dirty="0" smtClean="0"/>
              <a:t>Culture, movement, or practice that emphasizes the collaboration and communication of both software developers and other IT professionals while automating the process of software delivery and infrastructure changes.</a:t>
            </a:r>
          </a:p>
          <a:p>
            <a:r>
              <a:rPr lang="en-US" dirty="0" smtClean="0"/>
              <a:t>Environment where building, testing, and releasing software can happen rapidly, frequently, and more reliably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30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 of </a:t>
            </a:r>
            <a:r>
              <a:rPr lang="en-US" dirty="0" err="1" smtClean="0"/>
              <a:t>Toolchains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Code – code development and review, continuous </a:t>
            </a:r>
            <a:r>
              <a:rPr lang="en-US" dirty="0"/>
              <a:t>i</a:t>
            </a:r>
            <a:r>
              <a:rPr lang="en-US" dirty="0" smtClean="0"/>
              <a:t>ntegration tools</a:t>
            </a:r>
          </a:p>
          <a:p>
            <a:r>
              <a:rPr lang="en-US" dirty="0" smtClean="0"/>
              <a:t>Build – </a:t>
            </a:r>
            <a:r>
              <a:rPr lang="en-US" dirty="0"/>
              <a:t>v</a:t>
            </a:r>
            <a:r>
              <a:rPr lang="en-US" dirty="0" smtClean="0"/>
              <a:t>ersion control tools, code merging, build status</a:t>
            </a:r>
          </a:p>
          <a:p>
            <a:r>
              <a:rPr lang="en-US" dirty="0" smtClean="0"/>
              <a:t>Test – test and results determine performance</a:t>
            </a:r>
          </a:p>
          <a:p>
            <a:r>
              <a:rPr lang="en-US" dirty="0" smtClean="0"/>
              <a:t>Package – artifact repository, application pre-deployment staging</a:t>
            </a:r>
          </a:p>
          <a:p>
            <a:r>
              <a:rPr lang="en-US" dirty="0" smtClean="0"/>
              <a:t>Release – change management, release approvals, release automation</a:t>
            </a:r>
          </a:p>
          <a:p>
            <a:r>
              <a:rPr lang="en-US" dirty="0" smtClean="0"/>
              <a:t>Configure – infrastructure configuration and management</a:t>
            </a:r>
          </a:p>
          <a:p>
            <a:r>
              <a:rPr lang="en-US" dirty="0" smtClean="0"/>
              <a:t>Monitor – application performance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39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name a few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(containerization)</a:t>
            </a:r>
          </a:p>
          <a:p>
            <a:r>
              <a:rPr lang="en-US" dirty="0" smtClean="0"/>
              <a:t>Jenkins (continuous integration)</a:t>
            </a:r>
          </a:p>
          <a:p>
            <a:r>
              <a:rPr lang="en-US" dirty="0" smtClean="0"/>
              <a:t>Puppet (infrastructure as code)</a:t>
            </a:r>
          </a:p>
          <a:p>
            <a:r>
              <a:rPr lang="en-US" dirty="0" smtClean="0"/>
              <a:t>Vagrant (virtualization platform)</a:t>
            </a:r>
          </a:p>
        </p:txBody>
      </p:sp>
    </p:spTree>
    <p:extLst>
      <p:ext uri="{BB962C8B-B14F-4D97-AF65-F5344CB8AC3E}">
        <p14:creationId xmlns:p14="http://schemas.microsoft.com/office/powerpoint/2010/main" val="2155516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To practice </a:t>
            </a:r>
            <a:r>
              <a:rPr lang="en-US" dirty="0" err="1" smtClean="0"/>
              <a:t>DevOps</a:t>
            </a:r>
            <a:r>
              <a:rPr lang="en-US" dirty="0" smtClean="0"/>
              <a:t> effectively, software application have to meet set of Architecture Significant Requirements (ASRs)</a:t>
            </a:r>
          </a:p>
          <a:p>
            <a:r>
              <a:rPr lang="en-US" dirty="0" err="1" smtClean="0"/>
              <a:t>Deployability</a:t>
            </a:r>
            <a:endParaRPr lang="en-US" dirty="0" smtClean="0"/>
          </a:p>
          <a:p>
            <a:r>
              <a:rPr lang="en-US" dirty="0" smtClean="0"/>
              <a:t>Modifiability</a:t>
            </a:r>
          </a:p>
          <a:p>
            <a:r>
              <a:rPr lang="en-US" dirty="0" smtClean="0"/>
              <a:t>Testability</a:t>
            </a:r>
          </a:p>
          <a:p>
            <a:r>
              <a:rPr lang="en-US" dirty="0" err="1" smtClean="0"/>
              <a:t>Monitorability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Most of time, </a:t>
            </a:r>
            <a:r>
              <a:rPr lang="en-US" dirty="0" err="1" smtClean="0"/>
              <a:t>microservice</a:t>
            </a:r>
            <a:r>
              <a:rPr lang="en-US" dirty="0" smtClean="0"/>
              <a:t> architectural style is becoming standard for building continuous deployed systems.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7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88" y="1230275"/>
            <a:ext cx="418131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Why is Docker </a:t>
            </a:r>
            <a:r>
              <a:rPr lang="en" sz="2400" dirty="0" smtClean="0">
                <a:highlight>
                  <a:srgbClr val="FFCD00"/>
                </a:highlight>
              </a:rPr>
              <a:t>Awesome?</a:t>
            </a:r>
            <a:endParaRPr lang="en" sz="2400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It’s like a Virtual Machine, but much lightweight.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Can up and run in few seconds.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Easy deploy, easy remove.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Clear separation of concerns.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Scale more easily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Get higher density and run more workloads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359708"/>
            <a:ext cx="214624" cy="286165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Ways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Systems Thinking</a:t>
            </a:r>
          </a:p>
          <a:p>
            <a:r>
              <a:rPr lang="en-US" dirty="0" smtClean="0"/>
              <a:t>Amplify Feedback Loops</a:t>
            </a:r>
          </a:p>
          <a:p>
            <a:r>
              <a:rPr lang="en-US" dirty="0" smtClean="0"/>
              <a:t>Culture of Continual Experimentation and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96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Scope of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Integration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Continuous Testing</a:t>
            </a:r>
          </a:p>
          <a:p>
            <a:r>
              <a:rPr lang="en-US" dirty="0" smtClean="0"/>
              <a:t>Continuous Monitoring</a:t>
            </a:r>
          </a:p>
        </p:txBody>
      </p:sp>
    </p:spTree>
    <p:extLst>
      <p:ext uri="{BB962C8B-B14F-4D97-AF65-F5344CB8AC3E}">
        <p14:creationId xmlns:p14="http://schemas.microsoft.com/office/powerpoint/2010/main" val="136480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Practice of Agile Development</a:t>
            </a:r>
          </a:p>
          <a:p>
            <a:r>
              <a:rPr lang="en-US" dirty="0" smtClean="0"/>
              <a:t>Developer or Team of Developer is given sub task</a:t>
            </a:r>
          </a:p>
          <a:p>
            <a:r>
              <a:rPr lang="en-US" dirty="0" smtClean="0"/>
              <a:t>For large project it might have multiple teams developing different tasks.</a:t>
            </a:r>
          </a:p>
          <a:p>
            <a:r>
              <a:rPr lang="en-US" dirty="0" smtClean="0"/>
              <a:t>At the end, all tasks must be integrated to build whole application.</a:t>
            </a:r>
          </a:p>
          <a:p>
            <a:r>
              <a:rPr lang="en-US" dirty="0" smtClean="0"/>
              <a:t>CI force </a:t>
            </a:r>
            <a:r>
              <a:rPr lang="en-US" dirty="0" err="1" smtClean="0"/>
              <a:t>devs</a:t>
            </a:r>
            <a:r>
              <a:rPr lang="en-US" dirty="0" smtClean="0"/>
              <a:t> to integrate individual work with each other as early as possible.</a:t>
            </a:r>
          </a:p>
        </p:txBody>
      </p:sp>
    </p:spTree>
    <p:extLst>
      <p:ext uri="{BB962C8B-B14F-4D97-AF65-F5344CB8AC3E}">
        <p14:creationId xmlns:p14="http://schemas.microsoft.com/office/powerpoint/2010/main" val="132563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after integrating, deliver to next stage of application delivery lifecycle.</a:t>
            </a:r>
          </a:p>
          <a:p>
            <a:r>
              <a:rPr lang="en-US" dirty="0" smtClean="0"/>
              <a:t>The goal is to get the new features that </a:t>
            </a:r>
            <a:r>
              <a:rPr lang="en-US" dirty="0" err="1" smtClean="0"/>
              <a:t>devs</a:t>
            </a:r>
            <a:r>
              <a:rPr lang="en-US" dirty="0" smtClean="0"/>
              <a:t> created as soon as possible to QA and to production.</a:t>
            </a:r>
          </a:p>
          <a:p>
            <a:r>
              <a:rPr lang="en-US" dirty="0" smtClean="0"/>
              <a:t>Not all integration should come to QA, only good one at a time.</a:t>
            </a:r>
          </a:p>
          <a:p>
            <a:r>
              <a:rPr lang="en-US" dirty="0" smtClean="0"/>
              <a:t>In terms of functionality, stability, and other NFSs</a:t>
            </a:r>
          </a:p>
          <a:p>
            <a:r>
              <a:rPr lang="en-US" dirty="0" smtClean="0"/>
              <a:t>In essence: practice of regularly delivering application to QA and operations for validation and potential release to customers.</a:t>
            </a:r>
          </a:p>
        </p:txBody>
      </p:sp>
    </p:spTree>
    <p:extLst>
      <p:ext uri="{BB962C8B-B14F-4D97-AF65-F5344CB8AC3E}">
        <p14:creationId xmlns:p14="http://schemas.microsoft.com/office/powerpoint/2010/main" val="132563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 of executing automated tests</a:t>
            </a:r>
          </a:p>
          <a:p>
            <a:r>
              <a:rPr lang="en-US" dirty="0" smtClean="0"/>
              <a:t>Scope of testing:</a:t>
            </a:r>
          </a:p>
          <a:p>
            <a:pPr lvl="1"/>
            <a:r>
              <a:rPr lang="en-US" dirty="0" smtClean="0"/>
              <a:t>Validating bottom-up requirements</a:t>
            </a:r>
          </a:p>
          <a:p>
            <a:pPr lvl="1"/>
            <a:r>
              <a:rPr lang="en-US" dirty="0" smtClean="0"/>
              <a:t>Validating user stories to assessing system requirement associated with overarching business goals</a:t>
            </a:r>
          </a:p>
          <a:p>
            <a:r>
              <a:rPr lang="en-US" dirty="0" smtClean="0"/>
              <a:t>Object is </a:t>
            </a:r>
            <a:r>
              <a:rPr lang="en-US" dirty="0" smtClean="0"/>
              <a:t>provided by previous phase</a:t>
            </a:r>
          </a:p>
          <a:p>
            <a:r>
              <a:rPr lang="en-US" dirty="0" smtClean="0"/>
              <a:t>Give (fast) feedback to development regarding the level of business risk in latest build.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563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 compliance and risk issues associated with organization financial and operational environment.</a:t>
            </a:r>
          </a:p>
          <a:p>
            <a:r>
              <a:rPr lang="en-US" dirty="0" smtClean="0"/>
              <a:t>Correct or replace weak or poorly designed controls </a:t>
            </a:r>
          </a:p>
        </p:txBody>
      </p:sp>
    </p:spTree>
    <p:extLst>
      <p:ext uri="{BB962C8B-B14F-4D97-AF65-F5344CB8AC3E}">
        <p14:creationId xmlns:p14="http://schemas.microsoft.com/office/powerpoint/2010/main" val="245447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Earlier: </a:t>
            </a:r>
            <a:r>
              <a:rPr lang="en-US" dirty="0" err="1" smtClean="0"/>
              <a:t>Devs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Ops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81200"/>
            <a:ext cx="6336508" cy="42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7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Continuous Integration setup consists of</a:t>
            </a:r>
          </a:p>
          <a:p>
            <a:r>
              <a:rPr lang="en-US" dirty="0" smtClean="0"/>
              <a:t>Running </a:t>
            </a:r>
            <a:r>
              <a:rPr lang="en-US" dirty="0"/>
              <a:t>u</a:t>
            </a:r>
            <a:r>
              <a:rPr lang="en-US" dirty="0" smtClean="0"/>
              <a:t>nit test</a:t>
            </a:r>
          </a:p>
          <a:p>
            <a:r>
              <a:rPr lang="en-US" dirty="0" smtClean="0"/>
              <a:t>Compiling service</a:t>
            </a:r>
          </a:p>
          <a:p>
            <a:r>
              <a:rPr lang="en-US" dirty="0" smtClean="0"/>
              <a:t>Build </a:t>
            </a:r>
            <a:r>
              <a:rPr lang="en-US" dirty="0" err="1" smtClean="0"/>
              <a:t>Docker</a:t>
            </a:r>
            <a:r>
              <a:rPr lang="en-US" dirty="0" smtClean="0"/>
              <a:t> image that we run and deploy</a:t>
            </a:r>
          </a:p>
          <a:p>
            <a:r>
              <a:rPr lang="en-US" dirty="0" smtClean="0"/>
              <a:t>Pushing final image to </a:t>
            </a:r>
            <a:r>
              <a:rPr lang="en-US" dirty="0" err="1" smtClean="0"/>
              <a:t>Docker</a:t>
            </a:r>
            <a:r>
              <a:rPr lang="en-US" dirty="0" smtClean="0"/>
              <a:t> registry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registry might be local repository.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https://docs.docker.com/registry/deploying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78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Deployment might depends on infrastructure or cloud provider. Few cloud providers support </a:t>
            </a:r>
            <a:r>
              <a:rPr lang="en-US" dirty="0" err="1" smtClean="0"/>
              <a:t>Docker</a:t>
            </a:r>
            <a:r>
              <a:rPr lang="en-US" dirty="0" smtClean="0"/>
              <a:t> image:</a:t>
            </a:r>
          </a:p>
          <a:p>
            <a:r>
              <a:rPr lang="en-US" dirty="0" smtClean="0"/>
              <a:t>Amazon EC2 Container Service</a:t>
            </a:r>
          </a:p>
          <a:p>
            <a:r>
              <a:rPr lang="en-US" dirty="0" smtClean="0"/>
              <a:t>Digital Ocean</a:t>
            </a:r>
          </a:p>
          <a:p>
            <a:r>
              <a:rPr lang="en-US" dirty="0" smtClean="0"/>
              <a:t>Giant Swarm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65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67" y="2258083"/>
            <a:ext cx="3787799" cy="154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What’s Next?</a:t>
            </a: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2022300" y="3754618"/>
            <a:ext cx="5591400" cy="104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Futures of docker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97" y="3054889"/>
            <a:ext cx="543899" cy="74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2400" kern="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05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381250" y="2158267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Virtual Machine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81286" y="1230274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Spot the Difference</a:t>
            </a:r>
            <a:endParaRPr lang="en" sz="2400"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5012916" y="2158267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Container</a:t>
            </a:r>
            <a:endParaRPr lang="en" b="1" dirty="0">
              <a:highlight>
                <a:srgbClr val="FFCD00"/>
              </a:highlight>
            </a:endParaRPr>
          </a:p>
        </p:txBody>
      </p:sp>
      <p:grpSp>
        <p:nvGrpSpPr>
          <p:cNvPr id="145" name="Shape 145"/>
          <p:cNvGrpSpPr/>
          <p:nvPr/>
        </p:nvGrpSpPr>
        <p:grpSpPr>
          <a:xfrm>
            <a:off x="916458" y="1359708"/>
            <a:ext cx="214624" cy="286165"/>
            <a:chOff x="2594050" y="1631825"/>
            <a:chExt cx="439625" cy="439625"/>
          </a:xfrm>
        </p:grpSpPr>
        <p:sp>
          <p:nvSpPr>
            <p:cNvPr id="146" name="Shape 1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29" y="2590800"/>
            <a:ext cx="709725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7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951598" y="3838379"/>
            <a:ext cx="5240999" cy="1546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Container</a:t>
            </a:r>
            <a:endParaRPr lang="en" sz="4800" dirty="0">
              <a:highlight>
                <a:srgbClr val="FFCD00"/>
              </a:highlight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4294967295"/>
          </p:nvPr>
        </p:nvSpPr>
        <p:spPr>
          <a:xfrm>
            <a:off x="1951598" y="5056786"/>
            <a:ext cx="5240999" cy="104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/>
              <a:t>Isolated environment, but share OS and appropriate bins / libraries.</a:t>
            </a:r>
            <a:endParaRPr lang="en" sz="1800" dirty="0"/>
          </a:p>
        </p:txBody>
      </p:sp>
      <p:cxnSp>
        <p:nvCxnSpPr>
          <p:cNvPr id="124" name="Shape 124"/>
          <p:cNvCxnSpPr/>
          <p:nvPr/>
        </p:nvCxnSpPr>
        <p:spPr>
          <a:xfrm>
            <a:off x="-6024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232" y="75595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6" name="Shape 126"/>
          <p:cNvGrpSpPr/>
          <p:nvPr/>
        </p:nvGrpSpPr>
        <p:grpSpPr>
          <a:xfrm>
            <a:off x="4184398" y="1139989"/>
            <a:ext cx="1035173" cy="1380207"/>
            <a:chOff x="6643075" y="3664250"/>
            <a:chExt cx="407950" cy="407975"/>
          </a:xfrm>
        </p:grpSpPr>
        <p:sp>
          <p:nvSpPr>
            <p:cNvPr id="127" name="Shape 12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 rot="-587406">
            <a:off x="4123594" y="2700041"/>
            <a:ext cx="425594" cy="567427"/>
            <a:chOff x="576250" y="4319400"/>
            <a:chExt cx="442075" cy="442050"/>
          </a:xfrm>
        </p:grpSpPr>
        <p:sp>
          <p:nvSpPr>
            <p:cNvPr id="130" name="Shape 13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34" name="Shape 134"/>
          <p:cNvSpPr/>
          <p:nvPr/>
        </p:nvSpPr>
        <p:spPr>
          <a:xfrm>
            <a:off x="3936831" y="1458818"/>
            <a:ext cx="161807" cy="20599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5" name="Shape 135"/>
          <p:cNvSpPr/>
          <p:nvPr/>
        </p:nvSpPr>
        <p:spPr>
          <a:xfrm rot="2697385">
            <a:off x="5003092" y="2513384"/>
            <a:ext cx="245621" cy="312704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5197407" y="2334867"/>
            <a:ext cx="98383" cy="12530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7" name="Shape 137"/>
          <p:cNvSpPr/>
          <p:nvPr/>
        </p:nvSpPr>
        <p:spPr>
          <a:xfrm rot="1280154">
            <a:off x="3824699" y="2080170"/>
            <a:ext cx="98367" cy="12529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664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381250" y="2590800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Virtual Machine</a:t>
            </a:r>
          </a:p>
          <a:p>
            <a:pPr lvl="0">
              <a:buNone/>
            </a:pPr>
            <a:r>
              <a:rPr lang="en" dirty="0" smtClean="0"/>
              <a:t>Impractical to store and transfer.</a:t>
            </a:r>
          </a:p>
          <a:p>
            <a:pPr lvl="0">
              <a:buNone/>
            </a:pPr>
            <a:r>
              <a:rPr lang="en" dirty="0" smtClean="0"/>
              <a:t>If you want to replicate a VM which used as a service, you need full VM for each of instance.</a:t>
            </a:r>
          </a:p>
          <a:p>
            <a:pPr lvl="0">
              <a:buNone/>
            </a:pPr>
            <a:endParaRPr lang="en" dirty="0"/>
          </a:p>
          <a:p>
            <a:pPr lvl="0">
              <a:buNone/>
            </a:pPr>
            <a:r>
              <a:rPr lang="en" dirty="0" smtClean="0"/>
              <a:t>1 GB space for 1 instance = 1 TB for 1000 instance.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81280" y="1230270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Some notes</a:t>
            </a:r>
            <a:endParaRPr lang="en"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5012916" y="2590800"/>
            <a:ext cx="3425400" cy="430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highlight>
                  <a:srgbClr val="FFCD00"/>
                </a:highlight>
              </a:rPr>
              <a:t>Container</a:t>
            </a:r>
            <a:endParaRPr lang="en" b="1" dirty="0">
              <a:highlight>
                <a:srgbClr val="FFCD00"/>
              </a:highlight>
            </a:endParaRPr>
          </a:p>
          <a:p>
            <a:pPr lvl="0">
              <a:buNone/>
            </a:pPr>
            <a:r>
              <a:rPr lang="en" dirty="0" smtClean="0"/>
              <a:t>Share a bulk of space to hundred or thousands of containers, thanks to union file system.</a:t>
            </a:r>
          </a:p>
        </p:txBody>
      </p:sp>
      <p:grpSp>
        <p:nvGrpSpPr>
          <p:cNvPr id="145" name="Shape 145"/>
          <p:cNvGrpSpPr/>
          <p:nvPr/>
        </p:nvGrpSpPr>
        <p:grpSpPr>
          <a:xfrm>
            <a:off x="916458" y="1359708"/>
            <a:ext cx="214624" cy="286165"/>
            <a:chOff x="2594050" y="1631825"/>
            <a:chExt cx="439625" cy="439625"/>
          </a:xfrm>
        </p:grpSpPr>
        <p:sp>
          <p:nvSpPr>
            <p:cNvPr id="146" name="Shape 1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447800" y="1981200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VMs are very large, which makes.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6491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4_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kertemplate" id="{52CBCFE6-6C56-4C38-A8F5-9DD306B3A994}" vid="{64E31022-91EF-4A89-A27C-6D958FAB2670}"/>
    </a:ext>
  </a:extLst>
</a:theme>
</file>

<file path=ppt/theme/theme1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kertemplate" id="{52CBCFE6-6C56-4C38-A8F5-9DD306B3A994}" vid="{64E31022-91EF-4A89-A27C-6D958FAB2670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riss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kertemplate" id="{52CBCFE6-6C56-4C38-A8F5-9DD306B3A994}" vid="{64E31022-91EF-4A89-A27C-6D958FAB2670}"/>
    </a:ext>
  </a:extLst>
</a:theme>
</file>

<file path=ppt/theme/theme8.xml><?xml version="1.0" encoding="utf-8"?>
<a:theme xmlns:a="http://schemas.openxmlformats.org/drawingml/2006/main" name="2_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kertemplate" id="{52CBCFE6-6C56-4C38-A8F5-9DD306B3A994}" vid="{64E31022-91EF-4A89-A27C-6D958FAB2670}"/>
    </a:ext>
  </a:extLst>
</a:theme>
</file>

<file path=ppt/theme/theme9.xml><?xml version="1.0" encoding="utf-8"?>
<a:theme xmlns:a="http://schemas.openxmlformats.org/drawingml/2006/main" name="3_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kertemplate" id="{52CBCFE6-6C56-4C38-A8F5-9DD306B3A994}" vid="{64E31022-91EF-4A89-A27C-6D958FAB26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2636</Words>
  <Application>Microsoft Office PowerPoint</Application>
  <PresentationFormat>On-screen Show (4:3)</PresentationFormat>
  <Paragraphs>468</Paragraphs>
  <Slides>69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69</vt:i4>
      </vt:variant>
    </vt:vector>
  </HeadingPairs>
  <TitlesOfParts>
    <vt:vector size="95" baseType="lpstr">
      <vt:lpstr>Cabin</vt:lpstr>
      <vt:lpstr>Gill Sans</vt:lpstr>
      <vt:lpstr>Libre Baskerville</vt:lpstr>
      <vt:lpstr>Lora</vt:lpstr>
      <vt:lpstr>Montserrat</vt:lpstr>
      <vt:lpstr>MS UI Gothic</vt:lpstr>
      <vt:lpstr>Quattrocento Sans</vt:lpstr>
      <vt:lpstr>ヒラギノ角ゴ ProN W3</vt:lpstr>
      <vt:lpstr>Arial</vt:lpstr>
      <vt:lpstr>Baskerville Old Face</vt:lpstr>
      <vt:lpstr>Bauhaus 93</vt:lpstr>
      <vt:lpstr>Calibri</vt:lpstr>
      <vt:lpstr>Tahoma</vt:lpstr>
      <vt:lpstr>Wingdings</vt:lpstr>
      <vt:lpstr>Office Theme</vt:lpstr>
      <vt:lpstr>Nerissa template</vt:lpstr>
      <vt:lpstr>Viola template</vt:lpstr>
      <vt:lpstr>1_Viola template</vt:lpstr>
      <vt:lpstr>2_Viola template</vt:lpstr>
      <vt:lpstr>3_Viola template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Docker &amp; Daily DevOps</vt:lpstr>
      <vt:lpstr>Hello!</vt:lpstr>
      <vt:lpstr>PowerPoint Presentation</vt:lpstr>
      <vt:lpstr>Introduction to Docker &amp; Container</vt:lpstr>
      <vt:lpstr>PowerPoint Presentation</vt:lpstr>
      <vt:lpstr>Why is Docker Awesome?</vt:lpstr>
      <vt:lpstr>Spot the Difference</vt:lpstr>
      <vt:lpstr>Container</vt:lpstr>
      <vt:lpstr>Some notes</vt:lpstr>
      <vt:lpstr>Some notes</vt:lpstr>
      <vt:lpstr>Some notes</vt:lpstr>
      <vt:lpstr>PowerPoint Presentation</vt:lpstr>
      <vt:lpstr>Cargo Transport Pre-1960</vt:lpstr>
      <vt:lpstr>Then we have NxN Matrix</vt:lpstr>
      <vt:lpstr>Solution: Intermodal Shipping Container</vt:lpstr>
      <vt:lpstr>This eliminated the NXN problem…</vt:lpstr>
      <vt:lpstr>and spawned an Intermodal Shipping Container Ecosystem</vt:lpstr>
      <vt:lpstr>Did you figure it out?</vt:lpstr>
      <vt:lpstr>Meet Code and Environment</vt:lpstr>
      <vt:lpstr>We need a shipping container system for code </vt:lpstr>
      <vt:lpstr>Why containers matter?</vt:lpstr>
      <vt:lpstr>PowerPoint Presentation</vt:lpstr>
      <vt:lpstr>Now everyone happy!</vt:lpstr>
      <vt:lpstr>For Developers</vt:lpstr>
      <vt:lpstr>For Ops / Devops</vt:lpstr>
      <vt:lpstr>Trying Docker</vt:lpstr>
      <vt:lpstr>Installing</vt:lpstr>
      <vt:lpstr>PowerPoint Presentation</vt:lpstr>
      <vt:lpstr>Terminology</vt:lpstr>
      <vt:lpstr>First Interaction</vt:lpstr>
      <vt:lpstr>What docker really do?</vt:lpstr>
      <vt:lpstr>Docker Registry</vt:lpstr>
      <vt:lpstr>Let’s Try An App</vt:lpstr>
      <vt:lpstr>Some Commands</vt:lpstr>
      <vt:lpstr>PowerPoint Presentation</vt:lpstr>
      <vt:lpstr>Actually two ways</vt:lpstr>
      <vt:lpstr>PowerPoint Presentation</vt:lpstr>
      <vt:lpstr>[1] Layering Image</vt:lpstr>
      <vt:lpstr>[2] Using Dockerfile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 Example: DAMP</vt:lpstr>
      <vt:lpstr>Like Playing Lego</vt:lpstr>
      <vt:lpstr>Stack: MySQL</vt:lpstr>
      <vt:lpstr>Stack: Apache (Dockerfile)</vt:lpstr>
      <vt:lpstr>PowerPoint Presentation</vt:lpstr>
      <vt:lpstr>Create index.php</vt:lpstr>
      <vt:lpstr>PowerPoint Presentation</vt:lpstr>
      <vt:lpstr>DevOps and Modern Day in Software Engineering</vt:lpstr>
      <vt:lpstr>DevOps is</vt:lpstr>
      <vt:lpstr>Set of Toolchains</vt:lpstr>
      <vt:lpstr>To name a few</vt:lpstr>
      <vt:lpstr>Effectiveness</vt:lpstr>
      <vt:lpstr>Three Ways Principle</vt:lpstr>
      <vt:lpstr>Scope of Activity</vt:lpstr>
      <vt:lpstr>Continuous Integration</vt:lpstr>
      <vt:lpstr>Continuous Delivery</vt:lpstr>
      <vt:lpstr>Continuous Testing</vt:lpstr>
      <vt:lpstr>Continuous Monitoring</vt:lpstr>
      <vt:lpstr>The Conflict</vt:lpstr>
      <vt:lpstr>PowerPoint Presentation</vt:lpstr>
      <vt:lpstr>PowerPoint Presentation</vt:lpstr>
      <vt:lpstr>What’s Next?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&amp; Daily DevOps</dc:title>
  <dc:creator>Satria Ady Pradana</dc:creator>
  <cp:lastModifiedBy>Satria Pradana</cp:lastModifiedBy>
  <cp:revision>49</cp:revision>
  <dcterms:created xsi:type="dcterms:W3CDTF">2016-06-24T17:46:23Z</dcterms:created>
  <dcterms:modified xsi:type="dcterms:W3CDTF">2016-06-30T02:25:19Z</dcterms:modified>
</cp:coreProperties>
</file>